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03" r:id="rId26"/>
    <p:sldId id="280" r:id="rId27"/>
    <p:sldId id="281" r:id="rId28"/>
    <p:sldId id="282" r:id="rId29"/>
    <p:sldId id="283" r:id="rId30"/>
    <p:sldId id="284" r:id="rId31"/>
    <p:sldId id="285" r:id="rId32"/>
    <p:sldId id="304" r:id="rId33"/>
    <p:sldId id="286" r:id="rId34"/>
    <p:sldId id="287" r:id="rId35"/>
    <p:sldId id="288" r:id="rId36"/>
    <p:sldId id="289" r:id="rId37"/>
    <p:sldId id="290" r:id="rId38"/>
    <p:sldId id="291" r:id="rId39"/>
    <p:sldId id="292" r:id="rId40"/>
    <p:sldId id="293" r:id="rId41"/>
    <p:sldId id="294" r:id="rId42"/>
    <p:sldId id="305" r:id="rId43"/>
    <p:sldId id="295" r:id="rId44"/>
    <p:sldId id="296" r:id="rId45"/>
    <p:sldId id="297" r:id="rId46"/>
    <p:sldId id="298" r:id="rId47"/>
    <p:sldId id="299" r:id="rId48"/>
    <p:sldId id="300" r:id="rId49"/>
    <p:sldId id="301" r:id="rId50"/>
    <p:sldId id="302" r:id="rId51"/>
  </p:sldIdLst>
  <p:sldSz cx="9144000" cy="6858000" type="screen4x3"/>
  <p:notesSz cx="6858000" cy="9144000"/>
  <p:defaultTextStyle>
    <a:defPPr>
      <a:defRPr lang="en-GB"/>
    </a:defPPr>
    <a:lvl1pPr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1pPr>
    <a:lvl2pPr marL="742950" indent="-28575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2pPr>
    <a:lvl3pPr marL="1143000" indent="-22860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3pPr>
    <a:lvl4pPr marL="1600200" indent="-22860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4pPr>
    <a:lvl5pPr marL="2057400" indent="-22860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5pPr>
    <a:lvl6pPr marL="2286000" algn="l" defTabSz="457200" rtl="0" eaLnBrk="1" latinLnBrk="0" hangingPunct="1">
      <a:defRPr sz="2400" kern="1200">
        <a:solidFill>
          <a:schemeClr val="bg1"/>
        </a:solidFill>
        <a:latin typeface="Times New Roman" charset="0"/>
        <a:ea typeface="ＭＳ Ｐゴシック" charset="0"/>
        <a:cs typeface="DejaVu Sans" charset="0"/>
      </a:defRPr>
    </a:lvl6pPr>
    <a:lvl7pPr marL="2743200" algn="l" defTabSz="457200" rtl="0" eaLnBrk="1" latinLnBrk="0" hangingPunct="1">
      <a:defRPr sz="2400" kern="1200">
        <a:solidFill>
          <a:schemeClr val="bg1"/>
        </a:solidFill>
        <a:latin typeface="Times New Roman" charset="0"/>
        <a:ea typeface="ＭＳ Ｐゴシック" charset="0"/>
        <a:cs typeface="DejaVu Sans" charset="0"/>
      </a:defRPr>
    </a:lvl7pPr>
    <a:lvl8pPr marL="3200400" algn="l" defTabSz="457200" rtl="0" eaLnBrk="1" latinLnBrk="0" hangingPunct="1">
      <a:defRPr sz="2400" kern="1200">
        <a:solidFill>
          <a:schemeClr val="bg1"/>
        </a:solidFill>
        <a:latin typeface="Times New Roman" charset="0"/>
        <a:ea typeface="ＭＳ Ｐゴシック" charset="0"/>
        <a:cs typeface="DejaVu Sans" charset="0"/>
      </a:defRPr>
    </a:lvl8pPr>
    <a:lvl9pPr marL="3657600" algn="l" defTabSz="457200" rtl="0" eaLnBrk="1" latinLnBrk="0" hangingPunct="1">
      <a:defRPr sz="2400" kern="1200">
        <a:solidFill>
          <a:schemeClr val="bg1"/>
        </a:solidFill>
        <a:latin typeface="Times New Roman" charset="0"/>
        <a:ea typeface="ＭＳ Ｐゴシック" charset="0"/>
        <a:cs typeface="DejaVu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89" d="100"/>
          <a:sy n="189" d="100"/>
        </p:scale>
        <p:origin x="-2968" y="-10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50" name="Text Box 2"/>
          <p:cNvSpPr txBox="1">
            <a:spLocks noChangeArrowheads="1"/>
          </p:cNvSpPr>
          <p:nvPr/>
        </p:nvSpPr>
        <p:spPr bwMode="auto">
          <a:xfrm>
            <a:off x="0" y="0"/>
            <a:ext cx="2971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51" name="Text Box 3"/>
          <p:cNvSpPr txBox="1">
            <a:spLocks noChangeArrowheads="1"/>
          </p:cNvSpPr>
          <p:nvPr/>
        </p:nvSpPr>
        <p:spPr bwMode="auto">
          <a:xfrm>
            <a:off x="3886200" y="0"/>
            <a:ext cx="2971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52" name="Rectangle 4"/>
          <p:cNvSpPr>
            <a:spLocks noGrp="1" noChangeArrowheads="1"/>
          </p:cNvSpPr>
          <p:nvPr>
            <p:ph type="sldImg"/>
          </p:nvPr>
        </p:nvSpPr>
        <p:spPr bwMode="auto">
          <a:xfrm>
            <a:off x="1143000" y="685800"/>
            <a:ext cx="4570413" cy="342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3" name="Rectangle 5"/>
          <p:cNvSpPr>
            <a:spLocks noGrp="1" noChangeArrowheads="1"/>
          </p:cNvSpPr>
          <p:nvPr>
            <p:ph type="body"/>
          </p:nvPr>
        </p:nvSpPr>
        <p:spPr bwMode="auto">
          <a:xfrm>
            <a:off x="914400" y="4343400"/>
            <a:ext cx="50276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endParaRPr lang="es-ES"/>
          </a:p>
        </p:txBody>
      </p:sp>
      <p:sp>
        <p:nvSpPr>
          <p:cNvPr id="2054" name="Text Box 6"/>
          <p:cNvSpPr txBox="1">
            <a:spLocks noChangeArrowheads="1"/>
          </p:cNvSpPr>
          <p:nvPr/>
        </p:nvSpPr>
        <p:spPr bwMode="auto">
          <a:xfrm>
            <a:off x="0" y="8683625"/>
            <a:ext cx="2971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55" name="Rectangle 7"/>
          <p:cNvSpPr>
            <a:spLocks noGrp="1" noChangeArrowheads="1"/>
          </p:cNvSpPr>
          <p:nvPr>
            <p:ph type="sldNum"/>
          </p:nvPr>
        </p:nvSpPr>
        <p:spPr bwMode="auto">
          <a:xfrm>
            <a:off x="3886200" y="8686800"/>
            <a:ext cx="29702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lvl1pPr algn="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fld id="{ACFC5F0B-807E-784A-85C9-7172C809CA5F}" type="slidenum">
              <a:rPr lang="ca-ES"/>
              <a:pPr/>
              <a:t>‹Nr.›</a:t>
            </a:fld>
            <a:endParaRPr lang="ca-ES"/>
          </a:p>
        </p:txBody>
      </p:sp>
    </p:spTree>
    <p:extLst>
      <p:ext uri="{BB962C8B-B14F-4D97-AF65-F5344CB8AC3E}">
        <p14:creationId xmlns:p14="http://schemas.microsoft.com/office/powerpoint/2010/main" val="297826220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0B3B264-7180-1644-8094-C5C205106D6A}" type="slidenum">
              <a:rPr lang="ca-ES"/>
              <a:pPr/>
              <a:t>1</a:t>
            </a:fld>
            <a:endParaRPr lang="ca-ES"/>
          </a:p>
        </p:txBody>
      </p:sp>
      <p:sp>
        <p:nvSpPr>
          <p:cNvPr id="8396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0FE120D4-4D27-2A47-B73E-8DA89B40B13D}" type="slidenum">
              <a:rPr lang="ca-ES" sz="1200"/>
              <a:pPr algn="r"/>
              <a:t>1</a:t>
            </a:fld>
            <a:endParaRPr lang="ca-ES" sz="1200"/>
          </a:p>
        </p:txBody>
      </p:sp>
      <p:sp>
        <p:nvSpPr>
          <p:cNvPr id="8397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397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737AAB3-B557-5A4C-A4E2-E1FE8633E28D}" type="slidenum">
              <a:rPr lang="ca-ES"/>
              <a:pPr/>
              <a:t>10</a:t>
            </a:fld>
            <a:endParaRPr lang="ca-ES"/>
          </a:p>
        </p:txBody>
      </p:sp>
      <p:sp>
        <p:nvSpPr>
          <p:cNvPr id="9318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8624635-1A28-824C-AB3B-70F01B00CB08}" type="slidenum">
              <a:rPr lang="ca-ES" sz="1200"/>
              <a:pPr algn="r"/>
              <a:t>10</a:t>
            </a:fld>
            <a:endParaRPr lang="ca-ES" sz="1200"/>
          </a:p>
        </p:txBody>
      </p:sp>
      <p:sp>
        <p:nvSpPr>
          <p:cNvPr id="9318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3187"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Como consecuencia de esa sobre-explotación, está ocasionando cambios en la dinámica del sistema, afectando al clima mediante la emisión excesiva de gases con efecto invernadero, fundamentalmente CO2.</a:t>
            </a:r>
          </a:p>
          <a:p>
            <a:pPr>
              <a:lnSpc>
                <a:spcPct val="93000"/>
              </a:lnSpc>
              <a:spcBef>
                <a:spcPts val="450"/>
              </a:spcBef>
            </a:pPr>
            <a:r>
              <a:rPr lang="es-ES">
                <a:cs typeface="DejaVu Sans" charset="0"/>
              </a:rPr>
              <a:t>Pero no queda ahí.</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7DB779D-A467-7E41-8E25-E45C1B279465}" type="slidenum">
              <a:rPr lang="ca-ES"/>
              <a:pPr/>
              <a:t>11</a:t>
            </a:fld>
            <a:endParaRPr lang="ca-ES"/>
          </a:p>
        </p:txBody>
      </p:sp>
      <p:sp>
        <p:nvSpPr>
          <p:cNvPr id="9420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0CD572B-A087-7242-A6CB-6A99C19E497B}" type="slidenum">
              <a:rPr lang="ca-ES" sz="1200"/>
              <a:pPr algn="r"/>
              <a:t>11</a:t>
            </a:fld>
            <a:endParaRPr lang="ca-ES" sz="1200"/>
          </a:p>
        </p:txBody>
      </p:sp>
      <p:sp>
        <p:nvSpPr>
          <p:cNvPr id="9421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421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El desarrollo de la sociedad moderna ha liberado nuevos elementos que afectan al sistema, como la contaminación química, radiactiva o biológica.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6DF5BB3-D9B5-814A-B42A-C4896AC59DFB}" type="slidenum">
              <a:rPr lang="ca-ES"/>
              <a:pPr/>
              <a:t>12</a:t>
            </a:fld>
            <a:endParaRPr lang="ca-ES"/>
          </a:p>
        </p:txBody>
      </p:sp>
      <p:sp>
        <p:nvSpPr>
          <p:cNvPr id="9523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63CC6D53-1B34-0D43-86AC-EE25A063B192}" type="slidenum">
              <a:rPr lang="ca-ES" sz="1200"/>
              <a:pPr algn="r"/>
              <a:t>12</a:t>
            </a:fld>
            <a:endParaRPr lang="ca-ES" sz="1200"/>
          </a:p>
        </p:txBody>
      </p:sp>
      <p:sp>
        <p:nvSpPr>
          <p:cNvPr id="9523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523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Y como consecuencia, desaparecen nodos (extinción) o se insertan nodos donde no deberían estar (invasión), se cortan relaciones (aislamiento de especies por fragmentación del hábitat), y se crean otras nuevas (especies exóticas).</a:t>
            </a:r>
          </a:p>
          <a:p>
            <a:pPr>
              <a:lnSpc>
                <a:spcPct val="93000"/>
              </a:lnSpc>
              <a:spcBef>
                <a:spcPts val="450"/>
              </a:spcBef>
            </a:pPr>
            <a:r>
              <a:rPr lang="es-ES">
                <a:cs typeface="DejaVu Sans" charset="0"/>
              </a:rPr>
              <a:t>Estos pequeños cambios, si afectan a nodos críticos pueden desestabilizar el sistema, con el riesgo de un colapso potencial.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549B523-77D7-5740-A43D-989D8760B4B5}" type="slidenum">
              <a:rPr lang="ca-ES"/>
              <a:pPr/>
              <a:t>13</a:t>
            </a:fld>
            <a:endParaRPr lang="ca-ES"/>
          </a:p>
        </p:txBody>
      </p:sp>
      <p:sp>
        <p:nvSpPr>
          <p:cNvPr id="9625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7A29FF59-D6D8-3747-A02A-B7BA3A0CBCCA}" type="slidenum">
              <a:rPr lang="ca-ES" sz="1200"/>
              <a:pPr algn="r"/>
              <a:t>13</a:t>
            </a:fld>
            <a:endParaRPr lang="ca-ES" sz="1200"/>
          </a:p>
        </p:txBody>
      </p:sp>
      <p:sp>
        <p:nvSpPr>
          <p:cNvPr id="9625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625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El resultado es claro: TENEMOS PROBLEMAS numerosos, graves, y lo que es aún peor, poco o nada comprendidos.</a:t>
            </a:r>
          </a:p>
          <a:p>
            <a:pPr>
              <a:lnSpc>
                <a:spcPct val="93000"/>
              </a:lnSpc>
              <a:spcBef>
                <a:spcPts val="450"/>
              </a:spcBef>
            </a:pPr>
            <a:r>
              <a:rPr lang="es-ES">
                <a:cs typeface="DejaVu Sans" charset="0"/>
              </a:rPr>
              <a:t>Es necesario intensificar la investigación sobre la naturaleza de esos problemas a todas las escalas, pero la complejidad del sistema y sus interacciones es un escollo importante.</a:t>
            </a:r>
          </a:p>
          <a:p>
            <a:pPr>
              <a:lnSpc>
                <a:spcPct val="93000"/>
              </a:lnSpc>
              <a:spcBef>
                <a:spcPts val="450"/>
              </a:spcBef>
            </a:pPr>
            <a:r>
              <a:rPr lang="es-ES">
                <a:cs typeface="DejaVu Sans" charset="0"/>
              </a:rPr>
              <a:t>Una respuesta la ofrece la tecnología, que puede proporcionar valiosas herramientas a la ciencia para facilitar la investigación.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6F44A3B-528E-8A47-8AA8-0A3B0EA5D1AB}" type="slidenum">
              <a:rPr lang="ca-ES"/>
              <a:pPr/>
              <a:t>14</a:t>
            </a:fld>
            <a:endParaRPr lang="ca-ES"/>
          </a:p>
        </p:txBody>
      </p:sp>
      <p:sp>
        <p:nvSpPr>
          <p:cNvPr id="9728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529C5B1-E126-514F-9C15-9FCB7B0B53D2}" type="slidenum">
              <a:rPr lang="ca-ES" sz="1200"/>
              <a:pPr algn="r"/>
              <a:t>14</a:t>
            </a:fld>
            <a:endParaRPr lang="ca-ES" sz="1200"/>
          </a:p>
        </p:txBody>
      </p:sp>
      <p:sp>
        <p:nvSpPr>
          <p:cNvPr id="9728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7283"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La tecnología informática ha avanzado espectacularmente en los últimos 60 años. Desde la ENIAC que apenas podía ejecutar 385 operaciones por segundo, hemos pasado a supercomputadoras como Jaguar, que supera la cifra en 12 órdenes de magnitud. Estas grandes máquinas se aplican a la investigación en clima, obteniendo resoluciones desconocidas hasta ahora, química, energía nuclear, geología.</a:t>
            </a:r>
          </a:p>
          <a:p>
            <a:pPr>
              <a:lnSpc>
                <a:spcPct val="93000"/>
              </a:lnSpc>
              <a:spcBef>
                <a:spcPts val="450"/>
              </a:spcBef>
            </a:pPr>
            <a:r>
              <a:rPr lang="es-ES">
                <a:cs typeface="DejaVu Sans" charset="0"/>
              </a:rPr>
              <a:t>Y Jaguar va a quedar obsoleto por Seguois, que lo superará en un orden de magnitud.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A004D11-679E-CE4C-B705-9404420EFC4F}" type="slidenum">
              <a:rPr lang="ca-ES"/>
              <a:pPr/>
              <a:t>15</a:t>
            </a:fld>
            <a:endParaRPr lang="ca-ES"/>
          </a:p>
        </p:txBody>
      </p:sp>
      <p:sp>
        <p:nvSpPr>
          <p:cNvPr id="9830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66C02AD-D6B5-C34D-A681-F05816072212}" type="slidenum">
              <a:rPr lang="ca-ES" sz="1200"/>
              <a:pPr algn="r"/>
              <a:t>15</a:t>
            </a:fld>
            <a:endParaRPr lang="ca-ES" sz="1200"/>
          </a:p>
        </p:txBody>
      </p:sp>
      <p:sp>
        <p:nvSpPr>
          <p:cNvPr id="9830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8307"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Junto con la capacidad de procesamiento, también se ha incrementado radicalmente nuestra capacidad para capturar y almacenar datos. Distintas tecnologías como la teledetección, el gps, o los sensores terrestres, nos permiten obtener datos de alta resolución sobre distintas características del territorio. En realidad, se producen muchos más datos de los que se pueden procesar. Por ejemplo, los satélites TERRA y AQUA producen cada uno diariamente en torno a un Terabyte de información, y faltan personal y recursos para analizarla, y siquiera para publicar la información en bruto.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BEAA630-9266-6B40-AC7A-864C763DC02B}" type="slidenum">
              <a:rPr lang="ca-ES"/>
              <a:pPr/>
              <a:t>16</a:t>
            </a:fld>
            <a:endParaRPr lang="ca-ES"/>
          </a:p>
        </p:txBody>
      </p:sp>
      <p:sp>
        <p:nvSpPr>
          <p:cNvPr id="9932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6D414C97-FA70-8049-9CB0-C7B37A9885E5}" type="slidenum">
              <a:rPr lang="ca-ES" sz="1200"/>
              <a:pPr algn="r"/>
              <a:t>16</a:t>
            </a:fld>
            <a:endParaRPr lang="ca-ES" sz="1200"/>
          </a:p>
        </p:txBody>
      </p:sp>
      <p:sp>
        <p:nvSpPr>
          <p:cNvPr id="9933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933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Con las máquinas y los datos, aplicando nuevos tipos de análisis basados en el conocimiento científico, podemos abordar problemas que hace pocos años eran impensables, como estudios de nicho climático a escala mundial, rutas potenciales de conexión entre poblaciones, cambios genéticos debidos al cambio del clima, simulaciones de clima futuro, y el efecto que puede producir en la distribución de las especies, o complejos análisis de redes tróficas.</a:t>
            </a:r>
          </a:p>
          <a:p>
            <a:pPr>
              <a:lnSpc>
                <a:spcPct val="93000"/>
              </a:lnSpc>
              <a:spcBef>
                <a:spcPts val="450"/>
              </a:spcBef>
            </a:pPr>
            <a:r>
              <a:rPr lang="es-ES">
                <a:cs typeface="DejaVu Sans" charset="0"/>
              </a:rPr>
              <a:t>Como veis, existe un enorme potencial en el aprovechamiento de la informática para la investigación en Biología y Ecología. Y no hablo de usar un programa estadístico para analizar una tabla, sino de aplicar la tecnología para extender las posibilidades de nuestra investigación, adoptando toda una serie de herramientas de almacenamiento, análisis, simulación, visualización y difusión de datos y resultados.</a:t>
            </a:r>
          </a:p>
          <a:p>
            <a:pPr>
              <a:lnSpc>
                <a:spcPct val="93000"/>
              </a:lnSpc>
              <a:spcBef>
                <a:spcPts val="450"/>
              </a:spcBef>
            </a:pPr>
            <a:r>
              <a:rPr lang="es-ES">
                <a:cs typeface="DejaVu Sans" charset="0"/>
              </a:rPr>
              <a:t>En este contexto innovador nace la Ecoinformática.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D5B4BAD6-A069-8944-BF69-BD32F16D8CAD}" type="slidenum">
              <a:rPr lang="ca-ES"/>
              <a:pPr/>
              <a:t>17</a:t>
            </a:fld>
            <a:endParaRPr lang="ca-ES"/>
          </a:p>
        </p:txBody>
      </p:sp>
      <p:sp>
        <p:nvSpPr>
          <p:cNvPr id="10035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BC713F8-D14C-9F4C-B675-CA347C4E9CAA}" type="slidenum">
              <a:rPr lang="ca-ES" sz="1200"/>
              <a:pPr algn="r"/>
              <a:t>17</a:t>
            </a:fld>
            <a:endParaRPr lang="ca-ES" sz="1200"/>
          </a:p>
        </p:txBody>
      </p:sp>
      <p:sp>
        <p:nvSpPr>
          <p:cNvPr id="10035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035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4D33C38-3BE8-644C-ABF3-F58D0F435FAD}" type="slidenum">
              <a:rPr lang="ca-ES"/>
              <a:pPr/>
              <a:t>18</a:t>
            </a:fld>
            <a:endParaRPr lang="ca-ES"/>
          </a:p>
        </p:txBody>
      </p:sp>
      <p:sp>
        <p:nvSpPr>
          <p:cNvPr id="10137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F2F845D-0DE8-3A46-A11F-7A809A464C2F}" type="slidenum">
              <a:rPr lang="ca-ES" sz="1200"/>
              <a:pPr algn="r"/>
              <a:t>18</a:t>
            </a:fld>
            <a:endParaRPr lang="ca-ES" sz="1200"/>
          </a:p>
        </p:txBody>
      </p:sp>
      <p:sp>
        <p:nvSpPr>
          <p:cNvPr id="10137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137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EE79F64-4829-D34A-8228-671A5C1F6DDD}" type="slidenum">
              <a:rPr lang="ca-ES"/>
              <a:pPr/>
              <a:t>19</a:t>
            </a:fld>
            <a:endParaRPr lang="ca-ES"/>
          </a:p>
        </p:txBody>
      </p:sp>
      <p:sp>
        <p:nvSpPr>
          <p:cNvPr id="10240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A92BDDC5-FEE3-8D4A-B9D8-06FC9E5700F9}" type="slidenum">
              <a:rPr lang="ca-ES" sz="1200"/>
              <a:pPr algn="r"/>
              <a:t>19</a:t>
            </a:fld>
            <a:endParaRPr lang="ca-ES" sz="1200"/>
          </a:p>
        </p:txBody>
      </p:sp>
      <p:sp>
        <p:nvSpPr>
          <p:cNvPr id="10240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2403"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D7CFCE5-4FA9-2D40-91C6-5E41D61A5048}" type="slidenum">
              <a:rPr lang="ca-ES"/>
              <a:pPr/>
              <a:t>2</a:t>
            </a:fld>
            <a:endParaRPr lang="ca-ES"/>
          </a:p>
        </p:txBody>
      </p:sp>
      <p:sp>
        <p:nvSpPr>
          <p:cNvPr id="8499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15C192D-4655-0C48-ABFA-88794E8DD4CA}" type="slidenum">
              <a:rPr lang="ca-ES" sz="1200"/>
              <a:pPr algn="r"/>
              <a:t>2</a:t>
            </a:fld>
            <a:endParaRPr lang="ca-ES" sz="1200"/>
          </a:p>
        </p:txBody>
      </p:sp>
      <p:sp>
        <p:nvSpPr>
          <p:cNvPr id="8499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499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LA NATURALEZA ES COMPLEJA</a:t>
            </a:r>
          </a:p>
          <a:p>
            <a:pPr>
              <a:lnSpc>
                <a:spcPct val="93000"/>
              </a:lnSpc>
              <a:spcBef>
                <a:spcPts val="450"/>
              </a:spcBef>
            </a:pPr>
            <a:r>
              <a:rPr lang="es-ES">
                <a:cs typeface="DejaVu Sans" charset="0"/>
              </a:rPr>
              <a:t>La naturaleza, mejor dicho, la vida, tiene una organización y una dinámica extremadamente complejas. Los distintos niveles de organización de la vida, desde los genes a los biomas, pasando por los individuos, las especies, las comunidades, los ecosistemas, están compuesto por distintos elementos que interaccionan entre sí. Los genes se combinan para formar proteinas, que interaccionan para hacer funcionar las células. Estas, a su vez, interaccionan entre sí para hacer funcionar los organismos. Los organismos interaccionan entre si, con miembros de su misma especie, o con miembros de otras especies, conviviendo en ecosistemas, que se agrupan en biomas, para dar lugar a la biosfera que conocemos.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7ECAA99-E25F-6346-A421-0FD1A54F6F65}" type="slidenum">
              <a:rPr lang="ca-ES"/>
              <a:pPr/>
              <a:t>20</a:t>
            </a:fld>
            <a:endParaRPr lang="ca-ES"/>
          </a:p>
        </p:txBody>
      </p:sp>
      <p:sp>
        <p:nvSpPr>
          <p:cNvPr id="10342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522134F-8BD2-D044-A36F-86F7B49D5A89}" type="slidenum">
              <a:rPr lang="ca-ES" sz="1200"/>
              <a:pPr algn="r"/>
              <a:t>20</a:t>
            </a:fld>
            <a:endParaRPr lang="ca-ES" sz="1200"/>
          </a:p>
        </p:txBody>
      </p:sp>
      <p:sp>
        <p:nvSpPr>
          <p:cNvPr id="10342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3427"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6502"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sz="1100">
                <a:cs typeface="DejaVu Sans" charset="0"/>
              </a:rPr>
              <a:t>La Ecoinformática es el aquí y el ahora. Acaba de nacer, y está en pañales.</a:t>
            </a:r>
          </a:p>
          <a:p>
            <a:pPr>
              <a:lnSpc>
                <a:spcPct val="93000"/>
              </a:lnSpc>
              <a:spcBef>
                <a:spcPts val="450"/>
              </a:spcBef>
            </a:pPr>
            <a:r>
              <a:rPr lang="es-ES" sz="1100">
                <a:cs typeface="DejaVu Sans" charset="0"/>
              </a:rPr>
              <a:t>Como muestra, una búsqueda en Scopus, una base de datos de literatura científica indica que solo 50 artículos contienen la palabra “Ecoinformática”. Son muy pocos!. Sin embargo, en Google, unos 45000 resultados lo contienen. </a:t>
            </a:r>
          </a:p>
          <a:p>
            <a:pPr>
              <a:lnSpc>
                <a:spcPct val="93000"/>
              </a:lnSpc>
              <a:spcBef>
                <a:spcPts val="450"/>
              </a:spcBef>
            </a:pPr>
            <a:r>
              <a:rPr lang="es-ES" sz="1100">
                <a:cs typeface="DejaVu Sans" charset="0"/>
              </a:rPr>
              <a:t>Existe también una revista científica dedicada exclusivamente a la ecoinformática: Ecological Informatics</a:t>
            </a:r>
          </a:p>
          <a:p>
            <a:pPr>
              <a:lnSpc>
                <a:spcPct val="93000"/>
              </a:lnSpc>
              <a:spcBef>
                <a:spcPts val="450"/>
              </a:spcBef>
            </a:pPr>
            <a:r>
              <a:rPr lang="es-ES" sz="1100">
                <a:cs typeface="DejaVu Sans" charset="0"/>
              </a:rPr>
              <a:t>La Ecoinformátia no es una disciplina asentada, y buena prueba de ello es la falta de planes de formación. Sin embargo, aquí estamos, y eso es un buen principio.</a:t>
            </a:r>
          </a:p>
          <a:p>
            <a:pPr>
              <a:lnSpc>
                <a:spcPct val="93000"/>
              </a:lnSpc>
              <a:spcBef>
                <a:spcPts val="450"/>
              </a:spcBef>
            </a:pPr>
            <a:r>
              <a:rPr lang="es-ES" sz="1100">
                <a:cs typeface="DejaVu Sans" charset="0"/>
              </a:rPr>
              <a:t>Pero os he de avisar que técnicamente estamos a años de llevar la Ecoinformática a lo que quiere ser, fundamentalmente porque falta gente preparada para ello. Los informáticos son demasiado informáticos (aunque conoceréis una excepción), y los ecólogos son demasiado poco informáticos. Esto dificulta su avance, y espero que alumnos como vosotros podáis darle un buen impulso en el futuro. </a:t>
            </a:r>
          </a:p>
          <a:p>
            <a:pPr>
              <a:lnSpc>
                <a:spcPct val="93000"/>
              </a:lnSpc>
              <a:spcBef>
                <a:spcPts val="450"/>
              </a:spcBef>
            </a:pPr>
            <a:endParaRPr lang="es-ES">
              <a:cs typeface="DejaVu Sans" charset="0"/>
            </a:endParaRPr>
          </a:p>
          <a:p>
            <a:pPr>
              <a:lnSpc>
                <a:spcPct val="93000"/>
              </a:lnSpc>
              <a:spcBef>
                <a:spcPts val="450"/>
              </a:spcBef>
            </a:pPr>
            <a:endParaRPr lang="es-ES">
              <a:cs typeface="DejaVu Sans" charset="0"/>
            </a:endParaRPr>
          </a:p>
          <a:p>
            <a:pPr>
              <a:lnSpc>
                <a:spcPct val="93000"/>
              </a:lnSpc>
              <a:spcBef>
                <a:spcPts val="450"/>
              </a:spcBef>
            </a:pPr>
            <a:endParaRPr lang="es-ES">
              <a:cs typeface="DejaVu Sans" charset="0"/>
            </a:endParaRPr>
          </a:p>
          <a:p>
            <a:pPr>
              <a:lnSpc>
                <a:spcPct val="93000"/>
              </a:lnSpc>
              <a:spcBef>
                <a:spcPts val="450"/>
              </a:spcBef>
            </a:pPr>
            <a:endParaRPr lang="es-ES">
              <a:cs typeface="DejaVu Sans"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DEC5183-EA7C-7946-9433-E73D138A3AF8}" type="slidenum">
              <a:rPr lang="ca-ES"/>
              <a:pPr/>
              <a:t>21</a:t>
            </a:fld>
            <a:endParaRPr lang="ca-ES"/>
          </a:p>
        </p:txBody>
      </p:sp>
      <p:sp>
        <p:nvSpPr>
          <p:cNvPr id="10444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21CC5FE6-9708-A444-83EA-21ACE9A5CDEF}" type="slidenum">
              <a:rPr lang="ca-ES" sz="1200"/>
              <a:pPr algn="r"/>
              <a:t>21</a:t>
            </a:fld>
            <a:endParaRPr lang="ca-ES" sz="1200"/>
          </a:p>
        </p:txBody>
      </p:sp>
      <p:sp>
        <p:nvSpPr>
          <p:cNvPr id="10445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445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La Ecoinformática tiene un pariente con el que guarda íntima relación, la Informática de la Biodiversidad. Realmente, para algunos autores son lo mismo, aunque esto no es necesariamente cierto.</a:t>
            </a:r>
          </a:p>
          <a:p>
            <a:pPr>
              <a:lnSpc>
                <a:spcPct val="93000"/>
              </a:lnSpc>
              <a:spcBef>
                <a:spcPts val="450"/>
              </a:spcBef>
            </a:pPr>
            <a:r>
              <a:rPr lang="es-ES">
                <a:cs typeface="DejaVu Sans" charset="0"/>
              </a:rPr>
              <a:t>La informática de la biodiversidad se encarga de facilitar la explotación y difusión de datos de biodiversidad, especialmente presencia de especies, a partir de colecciones, herbarios y similares. Una buena muestra es GBIF, que canaliza datos de un buen número de colecciones desde un único interfaz web.</a:t>
            </a:r>
          </a:p>
          <a:p>
            <a:pPr>
              <a:lnSpc>
                <a:spcPct val="93000"/>
              </a:lnSpc>
              <a:spcBef>
                <a:spcPts val="450"/>
              </a:spcBef>
            </a:pPr>
            <a:r>
              <a:rPr lang="es-ES">
                <a:cs typeface="DejaVu Sans" charset="0"/>
              </a:rPr>
              <a:t>En nuestra opinión, la informática de la biodiversidad es una de las fuentes de datos de la ecoinformática, que también recoge datos de los climátólogos, los geólogos, los programas de teledetección y cualquier otra fuente imaginable.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B2A7757-1B83-2149-A7BA-820B265BE963}" type="slidenum">
              <a:rPr lang="ca-ES"/>
              <a:pPr/>
              <a:t>22</a:t>
            </a:fld>
            <a:endParaRPr lang="ca-ES"/>
          </a:p>
        </p:txBody>
      </p:sp>
      <p:sp>
        <p:nvSpPr>
          <p:cNvPr id="10547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20942A9A-F51A-154E-A2F9-596067A4A4CF}" type="slidenum">
              <a:rPr lang="ca-ES" sz="1200"/>
              <a:pPr algn="r"/>
              <a:t>22</a:t>
            </a:fld>
            <a:endParaRPr lang="ca-ES" sz="1200"/>
          </a:p>
        </p:txBody>
      </p:sp>
      <p:sp>
        <p:nvSpPr>
          <p:cNvPr id="10547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547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La Bioinformática es la aplicación de las ciencias de la información al estudio del nivel molecular de la vida.</a:t>
            </a:r>
          </a:p>
          <a:p>
            <a:pPr>
              <a:lnSpc>
                <a:spcPct val="93000"/>
              </a:lnSpc>
              <a:spcBef>
                <a:spcPts val="450"/>
              </a:spcBef>
            </a:pPr>
            <a:r>
              <a:rPr lang="es-ES">
                <a:cs typeface="DejaVu Sans" charset="0"/>
              </a:rPr>
              <a:t>Es la auténtica hermana mayor de la ecoinformática, pues lleva funcionando desde principios de los 80.</a:t>
            </a:r>
          </a:p>
          <a:p>
            <a:pPr>
              <a:lnSpc>
                <a:spcPct val="93000"/>
              </a:lnSpc>
              <a:spcBef>
                <a:spcPts val="450"/>
              </a:spcBef>
            </a:pPr>
            <a:r>
              <a:rPr lang="es-ES">
                <a:cs typeface="DejaVu Sans" charset="0"/>
              </a:rPr>
              <a:t>Se encarga principalmente de la secuenciación de adn y secuencias de proteinas, permitiendo comparar secuencias, o facilitando la visualización de proteínas en tres dimensiones. Actualmente hay grandes programas de investigación que tratan de calcular posibilidades de plegamiento de cientos de proteinas, un trabajo que consume largo tiempo y grandes recursos de computación.</a:t>
            </a:r>
          </a:p>
          <a:p>
            <a:pPr>
              <a:lnSpc>
                <a:spcPct val="93000"/>
              </a:lnSpc>
              <a:spcBef>
                <a:spcPts val="450"/>
              </a:spcBef>
            </a:pPr>
            <a:r>
              <a:rPr lang="es-ES">
                <a:cs typeface="DejaVu Sans" charset="0"/>
              </a:rPr>
              <a:t>La Ecoinformática ha heredado todos los fundamentos metodológicos de la bioinformática, pero adaptándolos a las siguientes niveles de organización de la vida.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34FD1C0-7965-E046-ACB6-9B620AC4FDCE}" type="slidenum">
              <a:rPr lang="ca-ES"/>
              <a:pPr/>
              <a:t>23</a:t>
            </a:fld>
            <a:endParaRPr lang="ca-ES"/>
          </a:p>
        </p:txBody>
      </p:sp>
      <p:sp>
        <p:nvSpPr>
          <p:cNvPr id="10649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D1B6C91-628D-864A-B31D-E2728B09BCF9}" type="slidenum">
              <a:rPr lang="ca-ES" sz="1200"/>
              <a:pPr algn="r"/>
              <a:t>23</a:t>
            </a:fld>
            <a:endParaRPr lang="ca-ES" sz="1200"/>
          </a:p>
        </p:txBody>
      </p:sp>
      <p:sp>
        <p:nvSpPr>
          <p:cNvPr id="10649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649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5F6972B7-3CE1-B946-8816-3C5E6F318FC3}" type="slidenum">
              <a:rPr lang="ca-ES"/>
              <a:pPr/>
              <a:t>24</a:t>
            </a:fld>
            <a:endParaRPr lang="ca-ES"/>
          </a:p>
        </p:txBody>
      </p:sp>
      <p:sp>
        <p:nvSpPr>
          <p:cNvPr id="10752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2BDB4EDB-EAF9-5244-A836-C4D3F439DCF9}" type="slidenum">
              <a:rPr lang="ca-ES" sz="1200"/>
              <a:pPr algn="r"/>
              <a:t>24</a:t>
            </a:fld>
            <a:endParaRPr lang="ca-ES" sz="1200"/>
          </a:p>
        </p:txBody>
      </p:sp>
      <p:sp>
        <p:nvSpPr>
          <p:cNvPr id="10752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7523"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34FD1C0-7965-E046-ACB6-9B620AC4FDCE}" type="slidenum">
              <a:rPr lang="ca-ES"/>
              <a:pPr/>
              <a:t>25</a:t>
            </a:fld>
            <a:endParaRPr lang="ca-ES"/>
          </a:p>
        </p:txBody>
      </p:sp>
      <p:sp>
        <p:nvSpPr>
          <p:cNvPr id="10649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D1B6C91-628D-864A-B31D-E2728B09BCF9}" type="slidenum">
              <a:rPr lang="ca-ES" sz="1200"/>
              <a:pPr algn="r"/>
              <a:t>25</a:t>
            </a:fld>
            <a:endParaRPr lang="ca-ES" sz="1200"/>
          </a:p>
        </p:txBody>
      </p:sp>
      <p:sp>
        <p:nvSpPr>
          <p:cNvPr id="10649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649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C9F99D0-FA9B-6044-B783-BDBE0D86F359}" type="slidenum">
              <a:rPr lang="ca-ES"/>
              <a:pPr/>
              <a:t>26</a:t>
            </a:fld>
            <a:endParaRPr lang="ca-ES"/>
          </a:p>
        </p:txBody>
      </p:sp>
      <p:sp>
        <p:nvSpPr>
          <p:cNvPr id="10854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4AD1912-33FC-B24C-B45D-E00CB717C98F}" type="slidenum">
              <a:rPr lang="ca-ES" sz="1200"/>
              <a:pPr algn="r"/>
              <a:t>26</a:t>
            </a:fld>
            <a:endParaRPr lang="ca-ES" sz="1200"/>
          </a:p>
        </p:txBody>
      </p:sp>
      <p:sp>
        <p:nvSpPr>
          <p:cNvPr id="10854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8547"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08047EF-D9E7-094F-B2FB-82FDB176DFAE}" type="slidenum">
              <a:rPr lang="ca-ES"/>
              <a:pPr/>
              <a:t>27</a:t>
            </a:fld>
            <a:endParaRPr lang="ca-ES"/>
          </a:p>
        </p:txBody>
      </p:sp>
      <p:sp>
        <p:nvSpPr>
          <p:cNvPr id="10956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A91D9F52-154A-C44F-B93A-C546B13B6FCA}" type="slidenum">
              <a:rPr lang="ca-ES" sz="1200"/>
              <a:pPr algn="r"/>
              <a:t>27</a:t>
            </a:fld>
            <a:endParaRPr lang="ca-ES" sz="1200"/>
          </a:p>
        </p:txBody>
      </p:sp>
      <p:sp>
        <p:nvSpPr>
          <p:cNvPr id="10957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957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70E59013-DF82-6B46-A1C3-0F5C5BEFEBE5}" type="slidenum">
              <a:rPr lang="ca-ES"/>
              <a:pPr/>
              <a:t>28</a:t>
            </a:fld>
            <a:endParaRPr lang="ca-ES"/>
          </a:p>
        </p:txBody>
      </p:sp>
      <p:sp>
        <p:nvSpPr>
          <p:cNvPr id="11059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36E427F-7F7C-CE41-9937-316A8469DBE9}" type="slidenum">
              <a:rPr lang="ca-ES" sz="1200"/>
              <a:pPr algn="r"/>
              <a:t>28</a:t>
            </a:fld>
            <a:endParaRPr lang="ca-ES" sz="1200"/>
          </a:p>
        </p:txBody>
      </p:sp>
      <p:sp>
        <p:nvSpPr>
          <p:cNvPr id="11059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059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1382AA7-163F-664B-AB84-B24658E4E6BC}" type="slidenum">
              <a:rPr lang="ca-ES"/>
              <a:pPr/>
              <a:t>29</a:t>
            </a:fld>
            <a:endParaRPr lang="ca-ES"/>
          </a:p>
        </p:txBody>
      </p:sp>
      <p:sp>
        <p:nvSpPr>
          <p:cNvPr id="11161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F8B7C57-96F0-6E48-8687-FBFB7C978F2A}" type="slidenum">
              <a:rPr lang="ca-ES" sz="1200"/>
              <a:pPr algn="r"/>
              <a:t>29</a:t>
            </a:fld>
            <a:endParaRPr lang="ca-ES" sz="1200"/>
          </a:p>
        </p:txBody>
      </p:sp>
      <p:sp>
        <p:nvSpPr>
          <p:cNvPr id="11161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161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F30C3EA-D4B4-514C-BD24-3A332CF84072}" type="slidenum">
              <a:rPr lang="ca-ES"/>
              <a:pPr/>
              <a:t>3</a:t>
            </a:fld>
            <a:endParaRPr lang="ca-ES"/>
          </a:p>
        </p:txBody>
      </p:sp>
      <p:sp>
        <p:nvSpPr>
          <p:cNvPr id="8601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29C209A-D63B-AA4A-90FB-524BCC915833}" type="slidenum">
              <a:rPr lang="ca-ES" sz="1200"/>
              <a:pPr algn="r"/>
              <a:t>3</a:t>
            </a:fld>
            <a:endParaRPr lang="ca-ES" sz="1200"/>
          </a:p>
        </p:txBody>
      </p:sp>
      <p:sp>
        <p:nvSpPr>
          <p:cNvPr id="8601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601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Además, también hay una interacción entre niveles, formando el conjunto una densa red tridimensional, en la que los nodos son elementos, y las conexiones pueden ser interacciones biológicas, trasiego de energía, flujo de genes, comunicación entre individuos, etcétera.</a:t>
            </a:r>
          </a:p>
          <a:p>
            <a:pPr>
              <a:lnSpc>
                <a:spcPct val="93000"/>
              </a:lnSpc>
              <a:spcBef>
                <a:spcPts val="450"/>
              </a:spcBef>
            </a:pPr>
            <a:r>
              <a:rPr lang="es-ES">
                <a:cs typeface="DejaVu Sans" charset="0"/>
              </a:rPr>
              <a:t>A todos los efectos funciona como un gran sistema de información, con datos que fluyen entre nodos a todos los niveles.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CB417A5-B792-DD48-BB34-06C132D3FCD5}" type="slidenum">
              <a:rPr lang="ca-ES"/>
              <a:pPr/>
              <a:t>30</a:t>
            </a:fld>
            <a:endParaRPr lang="ca-ES"/>
          </a:p>
        </p:txBody>
      </p:sp>
      <p:sp>
        <p:nvSpPr>
          <p:cNvPr id="11264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313DF60-34B1-1D4B-AD6B-B56BEB537571}" type="slidenum">
              <a:rPr lang="ca-ES" sz="1200"/>
              <a:pPr algn="r"/>
              <a:t>30</a:t>
            </a:fld>
            <a:endParaRPr lang="ca-ES" sz="1200"/>
          </a:p>
        </p:txBody>
      </p:sp>
      <p:sp>
        <p:nvSpPr>
          <p:cNvPr id="11264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2643"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EBEFBC7-1B44-034E-8C7D-760CE05F1D36}" type="slidenum">
              <a:rPr lang="ca-ES"/>
              <a:pPr/>
              <a:t>31</a:t>
            </a:fld>
            <a:endParaRPr lang="ca-ES"/>
          </a:p>
        </p:txBody>
      </p:sp>
      <p:sp>
        <p:nvSpPr>
          <p:cNvPr id="11366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6B6A1A76-66E5-CE4B-AF1C-1CF96534086B}" type="slidenum">
              <a:rPr lang="ca-ES" sz="1200"/>
              <a:pPr algn="r"/>
              <a:t>31</a:t>
            </a:fld>
            <a:endParaRPr lang="ca-ES" sz="1200"/>
          </a:p>
        </p:txBody>
      </p:sp>
      <p:sp>
        <p:nvSpPr>
          <p:cNvPr id="11366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3667"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34FD1C0-7965-E046-ACB6-9B620AC4FDCE}" type="slidenum">
              <a:rPr lang="ca-ES"/>
              <a:pPr/>
              <a:t>32</a:t>
            </a:fld>
            <a:endParaRPr lang="ca-ES"/>
          </a:p>
        </p:txBody>
      </p:sp>
      <p:sp>
        <p:nvSpPr>
          <p:cNvPr id="10649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D1B6C91-628D-864A-B31D-E2728B09BCF9}" type="slidenum">
              <a:rPr lang="ca-ES" sz="1200"/>
              <a:pPr algn="r"/>
              <a:t>32</a:t>
            </a:fld>
            <a:endParaRPr lang="ca-ES" sz="1200"/>
          </a:p>
        </p:txBody>
      </p:sp>
      <p:sp>
        <p:nvSpPr>
          <p:cNvPr id="10649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649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AE88090-609F-AA40-B68C-63BB53CD031C}" type="slidenum">
              <a:rPr lang="ca-ES"/>
              <a:pPr/>
              <a:t>33</a:t>
            </a:fld>
            <a:endParaRPr lang="ca-ES"/>
          </a:p>
        </p:txBody>
      </p:sp>
      <p:sp>
        <p:nvSpPr>
          <p:cNvPr id="11468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DD16D090-FC33-724D-A04F-06217B8BDD91}" type="slidenum">
              <a:rPr lang="ca-ES" sz="1200"/>
              <a:pPr algn="r"/>
              <a:t>33</a:t>
            </a:fld>
            <a:endParaRPr lang="ca-ES" sz="1200"/>
          </a:p>
        </p:txBody>
      </p:sp>
      <p:sp>
        <p:nvSpPr>
          <p:cNvPr id="11469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469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A236049-A086-E145-B175-B97A926C7783}" type="slidenum">
              <a:rPr lang="ca-ES"/>
              <a:pPr/>
              <a:t>34</a:t>
            </a:fld>
            <a:endParaRPr lang="ca-ES"/>
          </a:p>
        </p:txBody>
      </p:sp>
      <p:sp>
        <p:nvSpPr>
          <p:cNvPr id="11571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0ED9060-86CD-9C49-80B9-270075205696}" type="slidenum">
              <a:rPr lang="ca-ES" sz="1200"/>
              <a:pPr algn="r"/>
              <a:t>34</a:t>
            </a:fld>
            <a:endParaRPr lang="ca-ES" sz="1200"/>
          </a:p>
        </p:txBody>
      </p:sp>
      <p:sp>
        <p:nvSpPr>
          <p:cNvPr id="11571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571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C56E80D-AD0C-5C43-B41E-CA3B0939981B}" type="slidenum">
              <a:rPr lang="ca-ES"/>
              <a:pPr/>
              <a:t>35</a:t>
            </a:fld>
            <a:endParaRPr lang="ca-ES"/>
          </a:p>
        </p:txBody>
      </p:sp>
      <p:sp>
        <p:nvSpPr>
          <p:cNvPr id="11673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058B89E-121B-8F40-B186-5A4CBDFCFA43}" type="slidenum">
              <a:rPr lang="ca-ES" sz="1200"/>
              <a:pPr algn="r"/>
              <a:t>35</a:t>
            </a:fld>
            <a:endParaRPr lang="ca-ES" sz="1200"/>
          </a:p>
        </p:txBody>
      </p:sp>
      <p:sp>
        <p:nvSpPr>
          <p:cNvPr id="11673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673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7422A880-9143-AF44-87FC-E94641FEA60A}" type="slidenum">
              <a:rPr lang="ca-ES"/>
              <a:pPr/>
              <a:t>36</a:t>
            </a:fld>
            <a:endParaRPr lang="ca-ES"/>
          </a:p>
        </p:txBody>
      </p:sp>
      <p:sp>
        <p:nvSpPr>
          <p:cNvPr id="11776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1924FEB7-93C4-A84C-A132-384129842904}" type="slidenum">
              <a:rPr lang="ca-ES" sz="1200"/>
              <a:pPr algn="r"/>
              <a:t>36</a:t>
            </a:fld>
            <a:endParaRPr lang="ca-ES" sz="1200"/>
          </a:p>
        </p:txBody>
      </p:sp>
      <p:sp>
        <p:nvSpPr>
          <p:cNvPr id="11776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7763"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B8AD9FA-A030-8E42-A003-11591B16C7D7}" type="slidenum">
              <a:rPr lang="ca-ES"/>
              <a:pPr/>
              <a:t>37</a:t>
            </a:fld>
            <a:endParaRPr lang="ca-ES"/>
          </a:p>
        </p:txBody>
      </p:sp>
      <p:sp>
        <p:nvSpPr>
          <p:cNvPr id="11878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F2816E9-A1E3-BF43-8D76-62D2B84B1042}" type="slidenum">
              <a:rPr lang="ca-ES" sz="1200"/>
              <a:pPr algn="r"/>
              <a:t>37</a:t>
            </a:fld>
            <a:endParaRPr lang="ca-ES" sz="1200"/>
          </a:p>
        </p:txBody>
      </p:sp>
      <p:sp>
        <p:nvSpPr>
          <p:cNvPr id="11878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8787"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14F4F51-F9A6-1B49-9D95-BB915F96FF73}" type="slidenum">
              <a:rPr lang="ca-ES"/>
              <a:pPr/>
              <a:t>38</a:t>
            </a:fld>
            <a:endParaRPr lang="ca-ES"/>
          </a:p>
        </p:txBody>
      </p:sp>
      <p:sp>
        <p:nvSpPr>
          <p:cNvPr id="11980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7E20E0FF-21C3-1646-A5E2-1353DC9A84F8}" type="slidenum">
              <a:rPr lang="ca-ES" sz="1200"/>
              <a:pPr algn="r"/>
              <a:t>38</a:t>
            </a:fld>
            <a:endParaRPr lang="ca-ES" sz="1200"/>
          </a:p>
        </p:txBody>
      </p:sp>
      <p:sp>
        <p:nvSpPr>
          <p:cNvPr id="11981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981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2AC6246-8521-574C-A240-2FB831C4B06E}" type="slidenum">
              <a:rPr lang="ca-ES"/>
              <a:pPr/>
              <a:t>39</a:t>
            </a:fld>
            <a:endParaRPr lang="ca-ES"/>
          </a:p>
        </p:txBody>
      </p:sp>
      <p:sp>
        <p:nvSpPr>
          <p:cNvPr id="12083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4A140A6-1A2C-F946-9DC6-6D286DBC1E64}" type="slidenum">
              <a:rPr lang="ca-ES" sz="1200"/>
              <a:pPr algn="r"/>
              <a:t>39</a:t>
            </a:fld>
            <a:endParaRPr lang="ca-ES" sz="1200"/>
          </a:p>
        </p:txBody>
      </p:sp>
      <p:sp>
        <p:nvSpPr>
          <p:cNvPr id="12083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083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58123240-BA87-5F44-AE46-28F457F07844}" type="slidenum">
              <a:rPr lang="ca-ES"/>
              <a:pPr/>
              <a:t>4</a:t>
            </a:fld>
            <a:endParaRPr lang="ca-ES"/>
          </a:p>
        </p:txBody>
      </p:sp>
      <p:sp>
        <p:nvSpPr>
          <p:cNvPr id="8704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D3AEEC64-4CA1-8341-A114-6F538E5692AE}" type="slidenum">
              <a:rPr lang="ca-ES" sz="1200"/>
              <a:pPr algn="r"/>
              <a:t>4</a:t>
            </a:fld>
            <a:endParaRPr lang="ca-ES" sz="1200"/>
          </a:p>
        </p:txBody>
      </p:sp>
      <p:sp>
        <p:nvSpPr>
          <p:cNvPr id="8704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7043"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El Sol es la fuente de energía que mantiene el sistema en marcha. Pero no solo proporciona energía,</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F0343EE-8634-7D4C-8E85-A97DB2C34296}" type="slidenum">
              <a:rPr lang="ca-ES"/>
              <a:pPr/>
              <a:t>40</a:t>
            </a:fld>
            <a:endParaRPr lang="ca-ES"/>
          </a:p>
        </p:txBody>
      </p:sp>
      <p:sp>
        <p:nvSpPr>
          <p:cNvPr id="12185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74CAADB-99A0-4C40-99AF-6BB1A7E5E094}" type="slidenum">
              <a:rPr lang="ca-ES" sz="1200"/>
              <a:pPr algn="r"/>
              <a:t>40</a:t>
            </a:fld>
            <a:endParaRPr lang="ca-ES" sz="1200"/>
          </a:p>
        </p:txBody>
      </p:sp>
      <p:sp>
        <p:nvSpPr>
          <p:cNvPr id="12185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185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5674792F-02EC-F648-B461-3EA7899233A8}" type="slidenum">
              <a:rPr lang="ca-ES"/>
              <a:pPr/>
              <a:t>41</a:t>
            </a:fld>
            <a:endParaRPr lang="ca-ES"/>
          </a:p>
        </p:txBody>
      </p:sp>
      <p:sp>
        <p:nvSpPr>
          <p:cNvPr id="12288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AA21A94B-5497-DA4A-8968-9686ACE8E0BF}" type="slidenum">
              <a:rPr lang="ca-ES" sz="1200"/>
              <a:pPr algn="r"/>
              <a:t>41</a:t>
            </a:fld>
            <a:endParaRPr lang="ca-ES" sz="1200"/>
          </a:p>
        </p:txBody>
      </p:sp>
      <p:sp>
        <p:nvSpPr>
          <p:cNvPr id="12288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2883"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34FD1C0-7965-E046-ACB6-9B620AC4FDCE}" type="slidenum">
              <a:rPr lang="ca-ES"/>
              <a:pPr/>
              <a:t>42</a:t>
            </a:fld>
            <a:endParaRPr lang="ca-ES"/>
          </a:p>
        </p:txBody>
      </p:sp>
      <p:sp>
        <p:nvSpPr>
          <p:cNvPr id="10649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D1B6C91-628D-864A-B31D-E2728B09BCF9}" type="slidenum">
              <a:rPr lang="ca-ES" sz="1200"/>
              <a:pPr algn="r"/>
              <a:t>42</a:t>
            </a:fld>
            <a:endParaRPr lang="ca-ES" sz="1200"/>
          </a:p>
        </p:txBody>
      </p:sp>
      <p:sp>
        <p:nvSpPr>
          <p:cNvPr id="10649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649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D2FD9EBA-E3D5-9241-9BAE-D5242A4AEED2}" type="slidenum">
              <a:rPr lang="ca-ES"/>
              <a:pPr/>
              <a:t>43</a:t>
            </a:fld>
            <a:endParaRPr lang="ca-ES"/>
          </a:p>
        </p:txBody>
      </p:sp>
      <p:sp>
        <p:nvSpPr>
          <p:cNvPr id="12390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481FDBA-61AD-A847-A234-92D90B2882CB}" type="slidenum">
              <a:rPr lang="ca-ES" sz="1200"/>
              <a:pPr algn="r"/>
              <a:t>43</a:t>
            </a:fld>
            <a:endParaRPr lang="ca-ES" sz="1200"/>
          </a:p>
        </p:txBody>
      </p:sp>
      <p:sp>
        <p:nvSpPr>
          <p:cNvPr id="12390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3907"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D7FA9A51-CE14-DF41-83B9-BA589979561D}" type="slidenum">
              <a:rPr lang="ca-ES"/>
              <a:pPr/>
              <a:t>44</a:t>
            </a:fld>
            <a:endParaRPr lang="ca-ES"/>
          </a:p>
        </p:txBody>
      </p:sp>
      <p:sp>
        <p:nvSpPr>
          <p:cNvPr id="12492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045C2F5-4671-DA40-A415-52127E85C7ED}" type="slidenum">
              <a:rPr lang="ca-ES" sz="1200"/>
              <a:pPr algn="r"/>
              <a:t>44</a:t>
            </a:fld>
            <a:endParaRPr lang="ca-ES" sz="1200"/>
          </a:p>
        </p:txBody>
      </p:sp>
      <p:sp>
        <p:nvSpPr>
          <p:cNvPr id="12493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493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71A98A19-3AD3-9949-85AF-CDAF07B05146}" type="slidenum">
              <a:rPr lang="ca-ES"/>
              <a:pPr/>
              <a:t>45</a:t>
            </a:fld>
            <a:endParaRPr lang="ca-ES"/>
          </a:p>
        </p:txBody>
      </p:sp>
      <p:sp>
        <p:nvSpPr>
          <p:cNvPr id="12595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061A953-2B90-DA45-A8E2-B0117E72300A}" type="slidenum">
              <a:rPr lang="ca-ES" sz="1200"/>
              <a:pPr algn="r"/>
              <a:t>45</a:t>
            </a:fld>
            <a:endParaRPr lang="ca-ES" sz="1200"/>
          </a:p>
        </p:txBody>
      </p:sp>
      <p:sp>
        <p:nvSpPr>
          <p:cNvPr id="12595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595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5E8031F-2DC1-FD40-9285-D8046D19BDC8}" type="slidenum">
              <a:rPr lang="ca-ES"/>
              <a:pPr/>
              <a:t>46</a:t>
            </a:fld>
            <a:endParaRPr lang="ca-ES"/>
          </a:p>
        </p:txBody>
      </p:sp>
      <p:sp>
        <p:nvSpPr>
          <p:cNvPr id="12697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688CB698-450D-BA43-BE9A-2E03436E0875}" type="slidenum">
              <a:rPr lang="ca-ES" sz="1200"/>
              <a:pPr algn="r"/>
              <a:t>46</a:t>
            </a:fld>
            <a:endParaRPr lang="ca-ES" sz="1200"/>
          </a:p>
        </p:txBody>
      </p:sp>
      <p:sp>
        <p:nvSpPr>
          <p:cNvPr id="12697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697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71D436F-3CCA-4F4A-B31A-D2E770536711}" type="slidenum">
              <a:rPr lang="ca-ES"/>
              <a:pPr/>
              <a:t>47</a:t>
            </a:fld>
            <a:endParaRPr lang="ca-ES"/>
          </a:p>
        </p:txBody>
      </p:sp>
      <p:sp>
        <p:nvSpPr>
          <p:cNvPr id="12800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97688FC4-B92D-D547-B5CD-FA7A6998F986}" type="slidenum">
              <a:rPr lang="ca-ES" sz="1200"/>
              <a:pPr algn="r"/>
              <a:t>47</a:t>
            </a:fld>
            <a:endParaRPr lang="ca-ES" sz="1200"/>
          </a:p>
        </p:txBody>
      </p:sp>
      <p:sp>
        <p:nvSpPr>
          <p:cNvPr id="12800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8003"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184B76F-7CC6-794C-9371-5AB7DF537467}" type="slidenum">
              <a:rPr lang="ca-ES"/>
              <a:pPr/>
              <a:t>48</a:t>
            </a:fld>
            <a:endParaRPr lang="ca-ES"/>
          </a:p>
        </p:txBody>
      </p:sp>
      <p:sp>
        <p:nvSpPr>
          <p:cNvPr id="12902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6679B0A-D0B0-1446-9093-9C805A18D2E2}" type="slidenum">
              <a:rPr lang="ca-ES" sz="1200"/>
              <a:pPr algn="r"/>
              <a:t>48</a:t>
            </a:fld>
            <a:endParaRPr lang="ca-ES" sz="1200"/>
          </a:p>
        </p:txBody>
      </p:sp>
      <p:sp>
        <p:nvSpPr>
          <p:cNvPr id="12902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9027"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562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sz="1000">
                <a:cs typeface="DejaVu Sans" charset="0"/>
              </a:rPr>
              <a:t>El futuro de la Ecoinformática es incierto. Por una parte están los obstáculos monetarios. En un momento de crisis económica, es difícil conseguir fondos para una disciplina nueva, que además es costosa en infraestructuras. Sin embargo, las necesidades de gestión del territorio sí que están generando oportunidades en este campo, como lo supone el Observatorio de Cambio Global de Sierra Nevada, del que hablaremos luego.</a:t>
            </a:r>
          </a:p>
          <a:p>
            <a:pPr>
              <a:lnSpc>
                <a:spcPct val="93000"/>
              </a:lnSpc>
              <a:spcBef>
                <a:spcPts val="450"/>
              </a:spcBef>
            </a:pPr>
            <a:r>
              <a:rPr lang="es-ES" sz="1000">
                <a:cs typeface="DejaVu Sans" charset="0"/>
              </a:rPr>
              <a:t>Por otra, la falta de personal especializado, que requiere reformas en los planes de educación universitaria, y el cruce de temarios entre carreras de ciencias e informática.</a:t>
            </a:r>
          </a:p>
          <a:p>
            <a:pPr>
              <a:lnSpc>
                <a:spcPct val="93000"/>
              </a:lnSpc>
              <a:spcBef>
                <a:spcPts val="450"/>
              </a:spcBef>
            </a:pPr>
            <a:r>
              <a:rPr lang="es-ES" sz="1000">
                <a:cs typeface="DejaVu Sans" charset="0"/>
              </a:rPr>
              <a:t>A largo plazo, toda la investigación en biología tendrá los mismos principios metodológicos, basados en la aplicación intensiva de la tecnología informática.</a:t>
            </a:r>
          </a:p>
          <a:p>
            <a:pPr>
              <a:lnSpc>
                <a:spcPct val="93000"/>
              </a:lnSpc>
              <a:spcBef>
                <a:spcPts val="450"/>
              </a:spcBef>
            </a:pPr>
            <a:endParaRPr lang="es-ES" sz="1000">
              <a:cs typeface="DejaVu Sans"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38F83B6-AF2D-0D43-BC7F-1EE55DAB5771}" type="slidenum">
              <a:rPr lang="ca-ES"/>
              <a:pPr/>
              <a:t>49</a:t>
            </a:fld>
            <a:endParaRPr lang="ca-ES"/>
          </a:p>
        </p:txBody>
      </p:sp>
      <p:sp>
        <p:nvSpPr>
          <p:cNvPr id="13004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5B29CE7A-CA41-3243-8E22-0EEBD361799A}" type="slidenum">
              <a:rPr lang="ca-ES" sz="1200"/>
              <a:pPr algn="r"/>
              <a:t>49</a:t>
            </a:fld>
            <a:endParaRPr lang="ca-ES" sz="1200"/>
          </a:p>
        </p:txBody>
      </p:sp>
      <p:sp>
        <p:nvSpPr>
          <p:cNvPr id="13005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3005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55337BB-261D-E34B-A9DD-F4BC2F41B70B}" type="slidenum">
              <a:rPr lang="ca-ES"/>
              <a:pPr/>
              <a:t>5</a:t>
            </a:fld>
            <a:endParaRPr lang="ca-ES"/>
          </a:p>
        </p:txBody>
      </p:sp>
      <p:sp>
        <p:nvSpPr>
          <p:cNvPr id="8806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B3F9E06-D773-5D46-8665-F53C4849EBAD}" type="slidenum">
              <a:rPr lang="ca-ES" sz="1200"/>
              <a:pPr algn="r"/>
              <a:t>5</a:t>
            </a:fld>
            <a:endParaRPr lang="ca-ES" sz="1200"/>
          </a:p>
        </p:txBody>
      </p:sp>
      <p:sp>
        <p:nvSpPr>
          <p:cNvPr id="8806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8067"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Sino que influye en las condiciones, especialmente en las climáticas, que a su vez controlan la llegada de radiación solar, la redistribución de recursos hídricos, y condiciones más concretas, que tienen efectos importantes en la vida, como las tormentas, la nieve o las grandes seguías. El clima, como motor de reorganización del sistema, aún es bastante desconocido, pues aún no comprendemos todos los factores que le afectan, especialmente en el medio y el largo plazo.</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411F6DA-BF8E-E442-BD05-4A1A1436AA89}" type="slidenum">
              <a:rPr lang="ca-ES"/>
              <a:pPr/>
              <a:t>50</a:t>
            </a:fld>
            <a:endParaRPr lang="ca-ES"/>
          </a:p>
        </p:txBody>
      </p:sp>
      <p:sp>
        <p:nvSpPr>
          <p:cNvPr id="13107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C397011-1D3F-D049-8537-367D731D134F}" type="slidenum">
              <a:rPr lang="ca-ES" sz="1200"/>
              <a:pPr algn="r"/>
              <a:t>50</a:t>
            </a:fld>
            <a:endParaRPr lang="ca-ES" sz="1200"/>
          </a:p>
        </p:txBody>
      </p:sp>
      <p:sp>
        <p:nvSpPr>
          <p:cNvPr id="13107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3107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562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sz="1000">
                <a:cs typeface="DejaVu Sans" charset="0"/>
              </a:rPr>
              <a:t>El futuro de la Ecoinformática es incierto. Por una parte están los obstáculos monetarios. En un momento de crisis económica, es difícil conseguir fondos para una disciplina nueva, que además es costosa en infraestructuras. Sin embargo, las necesidades de gestión del territorio sí que están generando oportunidades en este campo, como lo supone el Observatorio de Cambio Global de Sierra Nevada, del que hablaremos luego.</a:t>
            </a:r>
          </a:p>
          <a:p>
            <a:pPr>
              <a:lnSpc>
                <a:spcPct val="93000"/>
              </a:lnSpc>
              <a:spcBef>
                <a:spcPts val="450"/>
              </a:spcBef>
            </a:pPr>
            <a:r>
              <a:rPr lang="es-ES" sz="1000">
                <a:cs typeface="DejaVu Sans" charset="0"/>
              </a:rPr>
              <a:t>Por otra, la falta de personal especializado, que requiere reformas en los planes de educación universitaria, y el cruce de temarios entre carreras de ciencias e informática.</a:t>
            </a:r>
          </a:p>
          <a:p>
            <a:pPr>
              <a:lnSpc>
                <a:spcPct val="93000"/>
              </a:lnSpc>
              <a:spcBef>
                <a:spcPts val="450"/>
              </a:spcBef>
            </a:pPr>
            <a:r>
              <a:rPr lang="es-ES" sz="1000">
                <a:cs typeface="DejaVu Sans" charset="0"/>
              </a:rPr>
              <a:t>A largo plazo, toda la investigación en biología tendrá los mismos principios metodológicos, basados en la aplicación intensiva de la tecnología informática.</a:t>
            </a:r>
          </a:p>
          <a:p>
            <a:pPr>
              <a:lnSpc>
                <a:spcPct val="93000"/>
              </a:lnSpc>
              <a:spcBef>
                <a:spcPts val="450"/>
              </a:spcBef>
            </a:pPr>
            <a:endParaRPr lang="es-ES" sz="100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2FB358F-5960-5A41-BB03-460CA7CEAB9A}" type="slidenum">
              <a:rPr lang="ca-ES"/>
              <a:pPr/>
              <a:t>6</a:t>
            </a:fld>
            <a:endParaRPr lang="ca-ES"/>
          </a:p>
        </p:txBody>
      </p:sp>
      <p:sp>
        <p:nvSpPr>
          <p:cNvPr id="8908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05F1DD36-1964-B542-9820-71FA8EE1E0C6}" type="slidenum">
              <a:rPr lang="ca-ES" sz="1200"/>
              <a:pPr algn="r"/>
              <a:t>6</a:t>
            </a:fld>
            <a:endParaRPr lang="ca-ES" sz="1200"/>
          </a:p>
        </p:txBody>
      </p:sp>
      <p:sp>
        <p:nvSpPr>
          <p:cNvPr id="8909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9091"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El tiempo es fundamental, especialmente considerando periodos geológicos, porque a largo plazo el sistema evoluciona, generando nuevos nodos mediante mutaciones, especiación, extinción, aparición de nuevos ecosistemas (tierras emergidas, inundadas, grandes desastres geológicos), ocasionando la reorganización de la red.</a:t>
            </a:r>
          </a:p>
          <a:p>
            <a:pPr>
              <a:lnSpc>
                <a:spcPct val="93000"/>
              </a:lnSpc>
              <a:spcBef>
                <a:spcPts val="450"/>
              </a:spcBef>
            </a:pPr>
            <a:r>
              <a:rPr lang="es-ES">
                <a:cs typeface="DejaVu Sans" charset="0"/>
              </a:rPr>
              <a:t>Así ha funcionado durante varios miles de millones de años, a lo largo de los cuales la red ha fluctuado en tamaño y número de nodos y relaciones.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3CA188F-E8AC-864B-99AE-0048EC67C840}" type="slidenum">
              <a:rPr lang="ca-ES"/>
              <a:pPr/>
              <a:t>7</a:t>
            </a:fld>
            <a:endParaRPr lang="ca-ES"/>
          </a:p>
        </p:txBody>
      </p:sp>
      <p:sp>
        <p:nvSpPr>
          <p:cNvPr id="9011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BE7E323-75F7-7140-A73A-786C2C9A8C53}" type="slidenum">
              <a:rPr lang="ca-ES" sz="1200"/>
              <a:pPr algn="r"/>
              <a:t>7</a:t>
            </a:fld>
            <a:endParaRPr lang="ca-ES" sz="1200"/>
          </a:p>
        </p:txBody>
      </p:sp>
      <p:sp>
        <p:nvSpPr>
          <p:cNvPr id="9011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0115"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Ponemos un gran empeño en conocer el funcionamiento de este sistema, pero nuestra capacidad intelectual y tecnológica solo nos permiten capturar pequeños retazos, apenas unos fragmentos inconexos de la totalidad. La especialización científica tiene cierta culpa, porque obliga a los científicos a enfocarse en puntos concretos de la red, siendo pocas las disciplinas que la estudian varios niveles simultáneamente.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C79F7843-E0A6-5E43-B0C4-3278316B807D}" type="slidenum">
              <a:rPr lang="ca-ES"/>
              <a:pPr/>
              <a:t>8</a:t>
            </a:fld>
            <a:endParaRPr lang="ca-ES"/>
          </a:p>
        </p:txBody>
      </p:sp>
      <p:sp>
        <p:nvSpPr>
          <p:cNvPr id="9113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00D4B5A7-046F-E747-B486-A8F337B404E5}" type="slidenum">
              <a:rPr lang="ca-ES" sz="1200"/>
              <a:pPr algn="r"/>
              <a:t>8</a:t>
            </a:fld>
            <a:endParaRPr lang="ca-ES" sz="1200"/>
          </a:p>
        </p:txBody>
      </p:sp>
      <p:sp>
        <p:nvSpPr>
          <p:cNvPr id="9113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1139"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Después de mucho tiempo “a su aire”, ha llegado un nuevo nodo, el Homo sapiens, que se ha extendido a la vez que aprendía a modificar su ambiente.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D56FF84-D2F9-2F48-8028-EC73F3C3FEBE}" type="slidenum">
              <a:rPr lang="ca-ES"/>
              <a:pPr/>
              <a:t>9</a:t>
            </a:fld>
            <a:endParaRPr lang="ca-ES"/>
          </a:p>
        </p:txBody>
      </p:sp>
      <p:sp>
        <p:nvSpPr>
          <p:cNvPr id="9216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D059685D-2389-F44D-9024-FA57069A5B49}" type="slidenum">
              <a:rPr lang="ca-ES" sz="1200"/>
              <a:pPr algn="r"/>
              <a:t>9</a:t>
            </a:fld>
            <a:endParaRPr lang="ca-ES" sz="1200"/>
          </a:p>
        </p:txBody>
      </p:sp>
      <p:sp>
        <p:nvSpPr>
          <p:cNvPr id="9216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2163" name="Text Box 3"/>
          <p:cNvSpPr txBox="1">
            <a:spLocks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obteniendo recursos del medio, deforestando para obtener terrenos de cultivo y pasto, y explotando recursos naturales con la mirada puesta solo en el beneficio a corto plazo.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idx="10"/>
          </p:nvPr>
        </p:nvSpPr>
        <p:spPr/>
        <p:txBody>
          <a:bodyPr/>
          <a:lstStyle>
            <a:lvl1pPr>
              <a:defRPr/>
            </a:lvl1pPr>
          </a:lstStyle>
          <a:p>
            <a:fld id="{D4F76DFE-AF50-8C49-BDAA-095F048079FC}" type="slidenum">
              <a:rPr lang="ca-ES"/>
              <a:pPr/>
              <a:t>‹Nr.›</a:t>
            </a:fld>
            <a:endParaRPr lang="ca-ES"/>
          </a:p>
        </p:txBody>
      </p:sp>
    </p:spTree>
    <p:extLst>
      <p:ext uri="{BB962C8B-B14F-4D97-AF65-F5344CB8AC3E}">
        <p14:creationId xmlns:p14="http://schemas.microsoft.com/office/powerpoint/2010/main" val="1505441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idx="10"/>
          </p:nvPr>
        </p:nvSpPr>
        <p:spPr/>
        <p:txBody>
          <a:bodyPr/>
          <a:lstStyle>
            <a:lvl1pPr>
              <a:defRPr/>
            </a:lvl1pPr>
          </a:lstStyle>
          <a:p>
            <a:fld id="{A168468B-CECE-0940-841A-D57E1700C1A2}" type="slidenum">
              <a:rPr lang="ca-ES"/>
              <a:pPr/>
              <a:t>‹Nr.›</a:t>
            </a:fld>
            <a:endParaRPr lang="ca-ES"/>
          </a:p>
        </p:txBody>
      </p:sp>
    </p:spTree>
    <p:extLst>
      <p:ext uri="{BB962C8B-B14F-4D97-AF65-F5344CB8AC3E}">
        <p14:creationId xmlns:p14="http://schemas.microsoft.com/office/powerpoint/2010/main" val="2289951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15100" y="463550"/>
            <a:ext cx="1941513" cy="5494338"/>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685800" y="463550"/>
            <a:ext cx="5676900" cy="5494338"/>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idx="10"/>
          </p:nvPr>
        </p:nvSpPr>
        <p:spPr/>
        <p:txBody>
          <a:bodyPr/>
          <a:lstStyle>
            <a:lvl1pPr>
              <a:defRPr/>
            </a:lvl1pPr>
          </a:lstStyle>
          <a:p>
            <a:fld id="{A57F49FB-EEF4-B744-826C-D985D69444D2}" type="slidenum">
              <a:rPr lang="ca-ES"/>
              <a:pPr/>
              <a:t>‹Nr.›</a:t>
            </a:fld>
            <a:endParaRPr lang="ca-ES"/>
          </a:p>
        </p:txBody>
      </p:sp>
    </p:spTree>
    <p:extLst>
      <p:ext uri="{BB962C8B-B14F-4D97-AF65-F5344CB8AC3E}">
        <p14:creationId xmlns:p14="http://schemas.microsoft.com/office/powerpoint/2010/main" val="2637763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463550"/>
            <a:ext cx="7770813" cy="1433513"/>
          </a:xfrm>
        </p:spPr>
        <p:txBody>
          <a:bodyPr/>
          <a:lstStyle/>
          <a:p>
            <a:r>
              <a:rPr lang="es-ES_tradnl" smtClean="0"/>
              <a:t>Clic para editar título</a:t>
            </a:r>
            <a:endParaRPr lang="es-ES"/>
          </a:p>
        </p:txBody>
      </p:sp>
      <p:sp>
        <p:nvSpPr>
          <p:cNvPr id="3" name="Marcador de número de diapositiva 2"/>
          <p:cNvSpPr>
            <a:spLocks noGrp="1"/>
          </p:cNvSpPr>
          <p:nvPr>
            <p:ph type="sldNum" idx="10"/>
          </p:nvPr>
        </p:nvSpPr>
        <p:spPr>
          <a:xfrm>
            <a:off x="6553200" y="6248400"/>
            <a:ext cx="1903413" cy="455613"/>
          </a:xfrm>
        </p:spPr>
        <p:txBody>
          <a:bodyPr/>
          <a:lstStyle>
            <a:lvl1pPr>
              <a:defRPr/>
            </a:lvl1pPr>
          </a:lstStyle>
          <a:p>
            <a:fld id="{41E12F95-8DDA-DC46-ABD5-B7BA1E3AA3F0}" type="slidenum">
              <a:rPr lang="ca-ES"/>
              <a:pPr/>
              <a:t>‹Nr.›</a:t>
            </a:fld>
            <a:endParaRPr lang="ca-ES"/>
          </a:p>
        </p:txBody>
      </p:sp>
    </p:spTree>
    <p:extLst>
      <p:ext uri="{BB962C8B-B14F-4D97-AF65-F5344CB8AC3E}">
        <p14:creationId xmlns:p14="http://schemas.microsoft.com/office/powerpoint/2010/main" val="3120734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idx="10"/>
          </p:nvPr>
        </p:nvSpPr>
        <p:spPr/>
        <p:txBody>
          <a:bodyPr/>
          <a:lstStyle>
            <a:lvl1pPr>
              <a:defRPr/>
            </a:lvl1pPr>
          </a:lstStyle>
          <a:p>
            <a:fld id="{245E8D02-F319-584B-9C25-6B58F619A93E}" type="slidenum">
              <a:rPr lang="ca-ES"/>
              <a:pPr/>
              <a:t>‹Nr.›</a:t>
            </a:fld>
            <a:endParaRPr lang="ca-ES"/>
          </a:p>
        </p:txBody>
      </p:sp>
    </p:spTree>
    <p:extLst>
      <p:ext uri="{BB962C8B-B14F-4D97-AF65-F5344CB8AC3E}">
        <p14:creationId xmlns:p14="http://schemas.microsoft.com/office/powerpoint/2010/main" val="2226881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idx="10"/>
          </p:nvPr>
        </p:nvSpPr>
        <p:spPr/>
        <p:txBody>
          <a:bodyPr/>
          <a:lstStyle>
            <a:lvl1pPr>
              <a:defRPr/>
            </a:lvl1pPr>
          </a:lstStyle>
          <a:p>
            <a:fld id="{A69569E0-C156-8547-95BB-633B74A7AEEE}" type="slidenum">
              <a:rPr lang="ca-ES"/>
              <a:pPr/>
              <a:t>‹Nr.›</a:t>
            </a:fld>
            <a:endParaRPr lang="ca-ES"/>
          </a:p>
        </p:txBody>
      </p:sp>
    </p:spTree>
    <p:extLst>
      <p:ext uri="{BB962C8B-B14F-4D97-AF65-F5344CB8AC3E}">
        <p14:creationId xmlns:p14="http://schemas.microsoft.com/office/powerpoint/2010/main" val="397054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685800" y="1981200"/>
            <a:ext cx="3808413" cy="3976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6613" y="1981200"/>
            <a:ext cx="3810000" cy="3976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idx="10"/>
          </p:nvPr>
        </p:nvSpPr>
        <p:spPr/>
        <p:txBody>
          <a:bodyPr/>
          <a:lstStyle>
            <a:lvl1pPr>
              <a:defRPr/>
            </a:lvl1pPr>
          </a:lstStyle>
          <a:p>
            <a:fld id="{CCB65439-7DB2-9E4F-B294-89677AAA9E25}" type="slidenum">
              <a:rPr lang="ca-ES"/>
              <a:pPr/>
              <a:t>‹Nr.›</a:t>
            </a:fld>
            <a:endParaRPr lang="ca-ES"/>
          </a:p>
        </p:txBody>
      </p:sp>
    </p:spTree>
    <p:extLst>
      <p:ext uri="{BB962C8B-B14F-4D97-AF65-F5344CB8AC3E}">
        <p14:creationId xmlns:p14="http://schemas.microsoft.com/office/powerpoint/2010/main" val="273048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idx="10"/>
          </p:nvPr>
        </p:nvSpPr>
        <p:spPr/>
        <p:txBody>
          <a:bodyPr/>
          <a:lstStyle>
            <a:lvl1pPr>
              <a:defRPr/>
            </a:lvl1pPr>
          </a:lstStyle>
          <a:p>
            <a:fld id="{558C607E-96EC-E448-8EA4-F5C5E8C6CBF5}" type="slidenum">
              <a:rPr lang="ca-ES"/>
              <a:pPr/>
              <a:t>‹Nr.›</a:t>
            </a:fld>
            <a:endParaRPr lang="ca-ES"/>
          </a:p>
        </p:txBody>
      </p:sp>
    </p:spTree>
    <p:extLst>
      <p:ext uri="{BB962C8B-B14F-4D97-AF65-F5344CB8AC3E}">
        <p14:creationId xmlns:p14="http://schemas.microsoft.com/office/powerpoint/2010/main" val="386270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número de diapositiva 2"/>
          <p:cNvSpPr>
            <a:spLocks noGrp="1"/>
          </p:cNvSpPr>
          <p:nvPr>
            <p:ph type="sldNum" idx="10"/>
          </p:nvPr>
        </p:nvSpPr>
        <p:spPr/>
        <p:txBody>
          <a:bodyPr/>
          <a:lstStyle>
            <a:lvl1pPr>
              <a:defRPr/>
            </a:lvl1pPr>
          </a:lstStyle>
          <a:p>
            <a:fld id="{E3FC3A57-E9CC-B044-9ABC-75386D57300B}" type="slidenum">
              <a:rPr lang="ca-ES"/>
              <a:pPr/>
              <a:t>‹Nr.›</a:t>
            </a:fld>
            <a:endParaRPr lang="ca-ES"/>
          </a:p>
        </p:txBody>
      </p:sp>
    </p:spTree>
    <p:extLst>
      <p:ext uri="{BB962C8B-B14F-4D97-AF65-F5344CB8AC3E}">
        <p14:creationId xmlns:p14="http://schemas.microsoft.com/office/powerpoint/2010/main" val="191039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idx="10"/>
          </p:nvPr>
        </p:nvSpPr>
        <p:spPr/>
        <p:txBody>
          <a:bodyPr/>
          <a:lstStyle>
            <a:lvl1pPr>
              <a:defRPr/>
            </a:lvl1pPr>
          </a:lstStyle>
          <a:p>
            <a:fld id="{7E6E4A04-0D69-AB43-8527-01560B205844}" type="slidenum">
              <a:rPr lang="ca-ES"/>
              <a:pPr/>
              <a:t>‹Nr.›</a:t>
            </a:fld>
            <a:endParaRPr lang="ca-ES"/>
          </a:p>
        </p:txBody>
      </p:sp>
    </p:spTree>
    <p:extLst>
      <p:ext uri="{BB962C8B-B14F-4D97-AF65-F5344CB8AC3E}">
        <p14:creationId xmlns:p14="http://schemas.microsoft.com/office/powerpoint/2010/main" val="2223668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idx="10"/>
          </p:nvPr>
        </p:nvSpPr>
        <p:spPr/>
        <p:txBody>
          <a:bodyPr/>
          <a:lstStyle>
            <a:lvl1pPr>
              <a:defRPr/>
            </a:lvl1pPr>
          </a:lstStyle>
          <a:p>
            <a:fld id="{B8C516EE-B4FE-9A42-9CC1-017C45BDAF35}" type="slidenum">
              <a:rPr lang="ca-ES"/>
              <a:pPr/>
              <a:t>‹Nr.›</a:t>
            </a:fld>
            <a:endParaRPr lang="ca-ES"/>
          </a:p>
        </p:txBody>
      </p:sp>
    </p:spTree>
    <p:extLst>
      <p:ext uri="{BB962C8B-B14F-4D97-AF65-F5344CB8AC3E}">
        <p14:creationId xmlns:p14="http://schemas.microsoft.com/office/powerpoint/2010/main" val="211461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idx="10"/>
          </p:nvPr>
        </p:nvSpPr>
        <p:spPr/>
        <p:txBody>
          <a:bodyPr/>
          <a:lstStyle>
            <a:lvl1pPr>
              <a:defRPr/>
            </a:lvl1pPr>
          </a:lstStyle>
          <a:p>
            <a:fld id="{F3EE6337-1CB0-1049-87CA-E7071E2D9D42}" type="slidenum">
              <a:rPr lang="ca-ES"/>
              <a:pPr/>
              <a:t>‹Nr.›</a:t>
            </a:fld>
            <a:endParaRPr lang="ca-ES"/>
          </a:p>
        </p:txBody>
      </p:sp>
    </p:spTree>
    <p:extLst>
      <p:ext uri="{BB962C8B-B14F-4D97-AF65-F5344CB8AC3E}">
        <p14:creationId xmlns:p14="http://schemas.microsoft.com/office/powerpoint/2010/main" val="11189333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463550"/>
            <a:ext cx="7770813" cy="143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ctr" anchorCtr="0" compatLnSpc="1">
            <a:prstTxWarp prst="textNoShape">
              <a:avLst/>
            </a:prstTxWarp>
          </a:bodyPr>
          <a:lstStyle/>
          <a:p>
            <a:pPr lvl="0"/>
            <a:r>
              <a:rPr lang="en-GB"/>
              <a:t>Pulse para editar el formato del texto de título</a:t>
            </a:r>
          </a:p>
        </p:txBody>
      </p:sp>
      <p:sp>
        <p:nvSpPr>
          <p:cNvPr id="1026" name="Rectangle 2"/>
          <p:cNvSpPr>
            <a:spLocks noGrp="1" noChangeArrowheads="1"/>
          </p:cNvSpPr>
          <p:nvPr>
            <p:ph type="body" idx="1"/>
          </p:nvPr>
        </p:nvSpPr>
        <p:spPr bwMode="auto">
          <a:xfrm>
            <a:off x="685800" y="1981200"/>
            <a:ext cx="7770813"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75024" rIns="90000" bIns="46800" numCol="1" anchor="t" anchorCtr="0" compatLnSpc="1">
            <a:prstTxWarp prst="textNoShape">
              <a:avLst/>
            </a:prstTxWarp>
          </a:bodyPr>
          <a:lstStyle/>
          <a:p>
            <a:pPr lvl="0"/>
            <a:r>
              <a:rPr lang="en-GB"/>
              <a:t>Pulse para editar los formatos del texto del esquema</a:t>
            </a:r>
          </a:p>
          <a:p>
            <a:pPr lvl="1"/>
            <a:r>
              <a:rPr lang="en-GB"/>
              <a:t>Segundo nivel del esquema</a:t>
            </a:r>
          </a:p>
          <a:p>
            <a:pPr lvl="2"/>
            <a:r>
              <a:rPr lang="en-GB"/>
              <a:t>Tercer nivel del esquema</a:t>
            </a:r>
          </a:p>
          <a:p>
            <a:pPr lvl="3"/>
            <a:r>
              <a:rPr lang="en-GB"/>
              <a:t>Cuarto nivel del esquema</a:t>
            </a:r>
          </a:p>
          <a:p>
            <a:pPr lvl="4"/>
            <a:r>
              <a:rPr lang="en-GB"/>
              <a:t>Quinto nivel del esquema</a:t>
            </a:r>
          </a:p>
          <a:p>
            <a:pPr lvl="4"/>
            <a:r>
              <a:rPr lang="en-GB"/>
              <a:t>Sexto nivel del esquema</a:t>
            </a:r>
          </a:p>
          <a:p>
            <a:pPr lvl="4"/>
            <a:r>
              <a:rPr lang="en-GB"/>
              <a:t>Séptimo nivel del esquema</a:t>
            </a:r>
          </a:p>
          <a:p>
            <a:pPr lvl="4"/>
            <a:r>
              <a:rPr lang="en-GB"/>
              <a:t>Octavo nivel del esquema</a:t>
            </a:r>
          </a:p>
          <a:p>
            <a:pPr lvl="4"/>
            <a:r>
              <a:rPr lang="en-GB"/>
              <a:t>Noveno nivel del esquema</a:t>
            </a:r>
          </a:p>
        </p:txBody>
      </p:sp>
      <p:sp>
        <p:nvSpPr>
          <p:cNvPr id="1027" name="Text Box 3"/>
          <p:cNvSpPr txBox="1">
            <a:spLocks noChangeArrowheads="1"/>
          </p:cNvSpPr>
          <p:nvPr/>
        </p:nvSpPr>
        <p:spPr bwMode="auto">
          <a:xfrm>
            <a:off x="685800" y="6248400"/>
            <a:ext cx="1905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28" name="Text Box 4"/>
          <p:cNvSpPr txBox="1">
            <a:spLocks noChangeArrowheads="1"/>
          </p:cNvSpPr>
          <p:nvPr/>
        </p:nvSpPr>
        <p:spPr bwMode="auto">
          <a:xfrm>
            <a:off x="3124200" y="6248400"/>
            <a:ext cx="289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29" name="Rectangle 5"/>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lvl1pPr algn="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defRPr>
            </a:lvl1pPr>
          </a:lstStyle>
          <a:p>
            <a:fld id="{697D995D-C020-3E4C-9DB4-23D897DCC0F3}" type="slidenum">
              <a:rPr lang="ca-ES"/>
              <a:pPr/>
              <a:t>‹Nr.›</a:t>
            </a:fld>
            <a:endParaRPr lang="ca-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mj-lt"/>
          <a:ea typeface="+mj-ea"/>
          <a:cs typeface="+mj-cs"/>
        </a:defRPr>
      </a:lvl1pPr>
      <a:lvl2pPr marL="742950" indent="-28575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2pPr>
      <a:lvl3pPr marL="11430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3pPr>
      <a:lvl4pPr marL="16002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4pPr>
      <a:lvl5pPr marL="20574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5pPr>
      <a:lvl6pPr marL="25146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6pPr>
      <a:lvl7pPr marL="29718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7pPr>
      <a:lvl8pPr marL="34290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8pPr>
      <a:lvl9pPr marL="38862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9pPr>
    </p:titleStyle>
    <p:bodyStyle>
      <a:lvl1pPr marL="342900" indent="-342900" algn="l" defTabSz="449263" rtl="0" eaLnBrk="0" fontAlgn="base" hangingPunct="0">
        <a:lnSpc>
          <a:spcPct val="93000"/>
        </a:lnSpc>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lnSpc>
          <a:spcPct val="93000"/>
        </a:lnSpc>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lnSpc>
          <a:spcPct val="93000"/>
        </a:lnSpc>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www.elsevier.com/wps/find/journaldescription.cws_home/705192/description%23description" TargetMode="External"/><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0.jpeg"/><Relationship Id="rId7" Type="http://schemas.openxmlformats.org/officeDocument/2006/relationships/image" Target="../media/image31.jpeg"/><Relationship Id="rId8"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3.png"/><Relationship Id="rId7" Type="http://schemas.openxmlformats.org/officeDocument/2006/relationships/image" Target="../media/image34.jpe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2.png"/><Relationship Id="rId7"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secad.unex.es/wiki/libroOECC"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0" y="0"/>
            <a:ext cx="9144000" cy="1565275"/>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6067425"/>
            <a:ext cx="1828800" cy="790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5" name="Rectangle 3"/>
          <p:cNvSpPr>
            <a:spLocks noChangeArrowheads="1"/>
          </p:cNvSpPr>
          <p:nvPr/>
        </p:nvSpPr>
        <p:spPr bwMode="auto">
          <a:xfrm>
            <a:off x="2433638" y="6015038"/>
            <a:ext cx="6710362"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076" name="Text Box 4"/>
          <p:cNvSpPr txBox="1">
            <a:spLocks noChangeArrowheads="1"/>
          </p:cNvSpPr>
          <p:nvPr/>
        </p:nvSpPr>
        <p:spPr bwMode="auto">
          <a:xfrm>
            <a:off x="1912938" y="484188"/>
            <a:ext cx="6337300"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5000" i="1">
                <a:latin typeface="TlwgMono" charset="0"/>
              </a:rPr>
              <a:t>Ecoinformática</a:t>
            </a:r>
          </a:p>
        </p:txBody>
      </p:sp>
      <p:sp>
        <p:nvSpPr>
          <p:cNvPr id="3077" name="Text Box 5"/>
          <p:cNvSpPr txBox="1">
            <a:spLocks noChangeArrowheads="1"/>
          </p:cNvSpPr>
          <p:nvPr/>
        </p:nvSpPr>
        <p:spPr bwMode="auto">
          <a:xfrm>
            <a:off x="298450" y="4287838"/>
            <a:ext cx="8650288" cy="168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500">
                <a:latin typeface="TlwgMono" charset="0"/>
              </a:rPr>
              <a:t>Profesores:</a:t>
            </a:r>
          </a:p>
          <a:p>
            <a:pPr>
              <a:buFont typeface="Arial" charset="0"/>
              <a:buChar char="•"/>
            </a:pPr>
            <a:r>
              <a:rPr lang="es-ES" sz="1500">
                <a:latin typeface="TlwgMono" charset="0"/>
              </a:rPr>
              <a:t>Ramón Pérez-Pérez</a:t>
            </a:r>
          </a:p>
          <a:p>
            <a:pPr>
              <a:buFont typeface="Arial" charset="0"/>
              <a:buChar char="•"/>
            </a:pPr>
            <a:r>
              <a:rPr lang="es-ES" sz="1500">
                <a:latin typeface="TlwgMono" charset="0"/>
              </a:rPr>
              <a:t>Francisco Javier Bonet-García</a:t>
            </a:r>
          </a:p>
          <a:p>
            <a:pPr>
              <a:buFont typeface="Arial" charset="0"/>
              <a:buChar char="•"/>
            </a:pPr>
            <a:r>
              <a:rPr lang="es-ES" sz="1500">
                <a:latin typeface="TlwgMono" charset="0"/>
              </a:rPr>
              <a:t>Una parte importante del material creado por, Blas Benito de Pando (antiguo profesor de la asignatura)</a:t>
            </a:r>
          </a:p>
          <a:p>
            <a:pPr>
              <a:buFont typeface="Arial" charset="0"/>
              <a:buChar char="•"/>
            </a:pPr>
            <a:r>
              <a:rPr lang="es-ES" sz="1500">
                <a:latin typeface="TlwgMono" charset="0"/>
              </a:rPr>
              <a:t>Antonio J. Pérez-Luque impartirá un seminario.</a:t>
            </a:r>
          </a:p>
          <a:p>
            <a:pPr>
              <a:buClrTx/>
              <a:buSzTx/>
              <a:buFontTx/>
              <a:buNone/>
            </a:pPr>
            <a:endParaRPr lang="es-ES" sz="1500">
              <a:latin typeface="TlwgMono" charset="0"/>
            </a:endParaRPr>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625" y="6234113"/>
            <a:ext cx="1168400" cy="392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9" name="Text Box 7"/>
          <p:cNvSpPr txBox="1">
            <a:spLocks noChangeArrowheads="1"/>
          </p:cNvSpPr>
          <p:nvPr/>
        </p:nvSpPr>
        <p:spPr bwMode="auto">
          <a:xfrm>
            <a:off x="2162175" y="2132013"/>
            <a:ext cx="4278313" cy="357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spcAft>
                <a:spcPts val="850"/>
              </a:spcAft>
            </a:pPr>
            <a:r>
              <a:rPr lang="es-ES" sz="3600" u="sng">
                <a:latin typeface="TlwgMono" charset="0"/>
              </a:rPr>
              <a:t>TEMA 1</a:t>
            </a:r>
          </a:p>
          <a:p>
            <a:pPr algn="ctr"/>
            <a:r>
              <a:rPr lang="es-ES" sz="2800">
                <a:latin typeface="TlwgMono" charset="0"/>
              </a:rPr>
              <a:t>INTRODUCCIÓN A LA</a:t>
            </a:r>
          </a:p>
          <a:p>
            <a:pPr algn="ctr"/>
            <a:r>
              <a:rPr lang="es-ES" sz="2800">
                <a:latin typeface="TlwgMono" charset="0"/>
              </a:rPr>
              <a:t>ECOINFORMÁTICA</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229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229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292"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CAMBIO DEL CLIMA</a:t>
            </a:r>
            <a:br>
              <a:rPr lang="es-ES">
                <a:latin typeface="TlwgMono" charset="0"/>
              </a:rPr>
            </a:br>
            <a:endParaRPr lang="es-ES">
              <a:latin typeface="TlwgMono" charset="0"/>
            </a:endParaRPr>
          </a:p>
        </p:txBody>
      </p:sp>
      <p:sp>
        <p:nvSpPr>
          <p:cNvPr id="1229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29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1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1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6"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CONTAMINACIÓN</a:t>
            </a:r>
            <a:br>
              <a:rPr lang="es-ES">
                <a:latin typeface="TlwgMono" charset="0"/>
              </a:rPr>
            </a:br>
            <a:endParaRPr lang="es-ES">
              <a:latin typeface="TlwgMono" charset="0"/>
            </a:endParaRPr>
          </a:p>
        </p:txBody>
      </p:sp>
      <p:sp>
        <p:nvSpPr>
          <p:cNvPr id="1331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331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33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3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3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0"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COMO RESULTADO...</a:t>
            </a:r>
            <a:br>
              <a:rPr lang="es-ES">
                <a:latin typeface="TlwgMono" charset="0"/>
              </a:rPr>
            </a:br>
            <a:endParaRPr lang="es-ES">
              <a:latin typeface="TlwgMono" charset="0"/>
            </a:endParaRPr>
          </a:p>
        </p:txBody>
      </p:sp>
      <p:sp>
        <p:nvSpPr>
          <p:cNvPr id="1434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434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43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4" name="Rectangle 4"/>
          <p:cNvSpPr>
            <a:spLocks noGrp="1" noChangeArrowheads="1"/>
          </p:cNvSpPr>
          <p:nvPr>
            <p:ph type="title"/>
          </p:nvPr>
        </p:nvSpPr>
        <p:spPr>
          <a:xfrm>
            <a:off x="685800" y="417513"/>
            <a:ext cx="77724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¡TENEMOS PROBLEMAS!</a:t>
            </a:r>
            <a:br>
              <a:rPr lang="es-ES">
                <a:latin typeface="TlwgMono" charset="0"/>
              </a:rPr>
            </a:br>
            <a:endParaRPr lang="es-ES">
              <a:latin typeface="TlwgMono" charset="0"/>
            </a:endParaRPr>
          </a:p>
        </p:txBody>
      </p:sp>
      <p:sp>
        <p:nvSpPr>
          <p:cNvPr id="1536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536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15367" name="Rectangle 7"/>
          <p:cNvSpPr>
            <a:spLocks noGrp="1" noChangeArrowheads="1"/>
          </p:cNvSpPr>
          <p:nvPr>
            <p:ph type="body" idx="1"/>
          </p:nvPr>
        </p:nvSpPr>
        <p:spPr>
          <a:xfrm>
            <a:off x="709613" y="1385888"/>
            <a:ext cx="7772400" cy="4525962"/>
          </a:xfrm>
          <a:ln/>
        </p:spPr>
        <p:txBody>
          <a:bodyPr/>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t>Necesitamos combatir problemas NUMEROSOS y GRAVES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t>Hacen falta nuevas herramientas para analizarlos y encontrar soluciones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t>Y aquí es donde Ciencia y Tecnología pueden ir de la mano</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38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38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88" name="Rectangle 4"/>
          <p:cNvSpPr>
            <a:spLocks noGrp="1" noChangeArrowheads="1"/>
          </p:cNvSpPr>
          <p:nvPr>
            <p:ph type="title"/>
          </p:nvPr>
        </p:nvSpPr>
        <p:spPr>
          <a:xfrm>
            <a:off x="230188" y="379413"/>
            <a:ext cx="8778875" cy="162083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CIENCIA INFORMÁTICA AVANZA MUY RÁPIDO</a:t>
            </a:r>
            <a:br>
              <a:rPr lang="es-ES">
                <a:latin typeface="TlwgMono" charset="0"/>
              </a:rPr>
            </a:br>
            <a:endParaRPr lang="es-ES">
              <a:latin typeface="TlwgMono" charset="0"/>
            </a:endParaRPr>
          </a:p>
        </p:txBody>
      </p:sp>
      <p:sp>
        <p:nvSpPr>
          <p:cNvPr id="1638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639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639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50" y="2117725"/>
            <a:ext cx="2444750" cy="2160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92" name="Text Box 8"/>
          <p:cNvSpPr txBox="1">
            <a:spLocks noChangeArrowheads="1"/>
          </p:cNvSpPr>
          <p:nvPr/>
        </p:nvSpPr>
        <p:spPr bwMode="auto">
          <a:xfrm>
            <a:off x="714375" y="1555750"/>
            <a:ext cx="2833688"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ENIAC (1946)</a:t>
            </a:r>
          </a:p>
        </p:txBody>
      </p:sp>
      <p:sp>
        <p:nvSpPr>
          <p:cNvPr id="16393" name="Text Box 9"/>
          <p:cNvSpPr txBox="1">
            <a:spLocks noChangeArrowheads="1"/>
          </p:cNvSpPr>
          <p:nvPr/>
        </p:nvSpPr>
        <p:spPr bwMode="auto">
          <a:xfrm>
            <a:off x="4143375" y="1554163"/>
            <a:ext cx="4706938"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Titan (2012)</a:t>
            </a:r>
          </a:p>
        </p:txBody>
      </p:sp>
      <p:sp>
        <p:nvSpPr>
          <p:cNvPr id="16394" name="Text Box 10"/>
          <p:cNvSpPr txBox="1">
            <a:spLocks noChangeArrowheads="1"/>
          </p:cNvSpPr>
          <p:nvPr/>
        </p:nvSpPr>
        <p:spPr bwMode="auto">
          <a:xfrm>
            <a:off x="1023938" y="4627563"/>
            <a:ext cx="229393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385 OPS</a:t>
            </a:r>
          </a:p>
        </p:txBody>
      </p:sp>
      <p:sp>
        <p:nvSpPr>
          <p:cNvPr id="16395" name="AutoShape 11"/>
          <p:cNvSpPr>
            <a:spLocks noChangeArrowheads="1"/>
          </p:cNvSpPr>
          <p:nvPr/>
        </p:nvSpPr>
        <p:spPr bwMode="auto">
          <a:xfrm>
            <a:off x="2513013" y="3074988"/>
            <a:ext cx="873125" cy="349250"/>
          </a:xfrm>
          <a:prstGeom prst="rightArrow">
            <a:avLst>
              <a:gd name="adj1" fmla="val 50000"/>
              <a:gd name="adj2" fmla="val 62500"/>
            </a:avLst>
          </a:prstGeom>
          <a:solidFill>
            <a:srgbClr val="FFD320"/>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6396" name="Text Box 12"/>
          <p:cNvSpPr txBox="1">
            <a:spLocks noChangeArrowheads="1"/>
          </p:cNvSpPr>
          <p:nvPr/>
        </p:nvSpPr>
        <p:spPr bwMode="auto">
          <a:xfrm>
            <a:off x="4351338" y="4594225"/>
            <a:ext cx="468788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100 millones de dólares</a:t>
            </a:r>
          </a:p>
          <a:p>
            <a:r>
              <a:rPr lang="es-ES">
                <a:latin typeface="Tlwg Typo" charset="0"/>
              </a:rPr>
              <a:t>300000 núcleos</a:t>
            </a:r>
          </a:p>
          <a:p>
            <a:r>
              <a:rPr lang="es-ES">
                <a:latin typeface="Tlwg Typo" charset="0"/>
              </a:rPr>
              <a:t>20 cuatrillones FLOPS</a:t>
            </a:r>
          </a:p>
        </p:txBody>
      </p:sp>
      <p:pic>
        <p:nvPicPr>
          <p:cNvPr id="1639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0425" y="2233613"/>
            <a:ext cx="5534025" cy="1997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2" name="Rectangle 4"/>
          <p:cNvSpPr>
            <a:spLocks noGrp="1" noChangeArrowheads="1"/>
          </p:cNvSpPr>
          <p:nvPr>
            <p:ph type="title"/>
          </p:nvPr>
        </p:nvSpPr>
        <p:spPr>
          <a:xfrm>
            <a:off x="685800" y="371475"/>
            <a:ext cx="7772400" cy="1620838"/>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CAPACIDAD DE CAPTURAR DATOS TAMBIÉN</a:t>
            </a:r>
            <a:br>
              <a:rPr lang="es-ES">
                <a:latin typeface="TlwgMono" charset="0"/>
              </a:rPr>
            </a:br>
            <a:endParaRPr lang="es-ES">
              <a:latin typeface="TlwgMono" charset="0"/>
            </a:endParaRPr>
          </a:p>
        </p:txBody>
      </p:sp>
      <p:sp>
        <p:nvSpPr>
          <p:cNvPr id="1741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741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74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3813" y="2484438"/>
            <a:ext cx="3484562" cy="2738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 y="2278063"/>
            <a:ext cx="2444750" cy="2397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7" name="AutoShape 9"/>
          <p:cNvSpPr>
            <a:spLocks noChangeArrowheads="1"/>
          </p:cNvSpPr>
          <p:nvPr/>
        </p:nvSpPr>
        <p:spPr bwMode="auto">
          <a:xfrm>
            <a:off x="3992563" y="3619500"/>
            <a:ext cx="833437" cy="460375"/>
          </a:xfrm>
          <a:prstGeom prst="rightArrow">
            <a:avLst>
              <a:gd name="adj1" fmla="val 50000"/>
              <a:gd name="adj2" fmla="val 45259"/>
            </a:avLst>
          </a:prstGeom>
          <a:noFill/>
          <a:ln w="360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1741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1750" y="4429125"/>
            <a:ext cx="1404938" cy="1198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4813" y="1905000"/>
            <a:ext cx="936625" cy="1571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3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3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6" name="Rectangle 4"/>
          <p:cNvSpPr>
            <a:spLocks noGrp="1" noChangeArrowheads="1"/>
          </p:cNvSpPr>
          <p:nvPr>
            <p:ph type="title"/>
          </p:nvPr>
        </p:nvSpPr>
        <p:spPr>
          <a:xfrm>
            <a:off x="685800" y="-138113"/>
            <a:ext cx="7772400" cy="2638426"/>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
            </a:r>
            <a:br>
              <a:rPr lang="es-ES">
                <a:latin typeface="TlwgMono" charset="0"/>
              </a:rPr>
            </a:br>
            <a:r>
              <a:rPr lang="es-ES">
                <a:latin typeface="TlwgMono" charset="0"/>
              </a:rPr>
              <a:t>CON LOS ORDENADORES, LOS DATOS Y EL CONOCIMIENTO CIENTÍFICO...</a:t>
            </a:r>
            <a:br>
              <a:rPr lang="es-ES">
                <a:latin typeface="TlwgMono" charset="0"/>
              </a:rPr>
            </a:br>
            <a:endParaRPr lang="es-ES">
              <a:latin typeface="TlwgMono" charset="0"/>
            </a:endParaRPr>
          </a:p>
        </p:txBody>
      </p:sp>
      <p:sp>
        <p:nvSpPr>
          <p:cNvPr id="1843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843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843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0563" y="2079625"/>
            <a:ext cx="2627312" cy="1762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2438" y="2286000"/>
            <a:ext cx="2389187" cy="1579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3900" y="4181475"/>
            <a:ext cx="2444750" cy="1589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063" y="2151063"/>
            <a:ext cx="1754187" cy="1619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3"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7688" y="4071938"/>
            <a:ext cx="1825625" cy="1547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4"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4500" y="4032250"/>
            <a:ext cx="2428875" cy="171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5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5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9460" name="Rectangle 4"/>
          <p:cNvSpPr>
            <a:spLocks noGrp="1" noChangeArrowheads="1"/>
          </p:cNvSpPr>
          <p:nvPr>
            <p:ph type="title"/>
          </p:nvPr>
        </p:nvSpPr>
        <p:spPr>
          <a:xfrm>
            <a:off x="382588" y="417513"/>
            <a:ext cx="8601075"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¿QUÉ ES LA ECOINFORMÁTICA?</a:t>
            </a:r>
          </a:p>
        </p:txBody>
      </p:sp>
      <p:sp>
        <p:nvSpPr>
          <p:cNvPr id="1946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946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19463" name="Rectangle 7"/>
          <p:cNvSpPr>
            <a:spLocks noGrp="1" noChangeArrowheads="1"/>
          </p:cNvSpPr>
          <p:nvPr>
            <p:ph type="body" idx="1"/>
          </p:nvPr>
        </p:nvSpPr>
        <p:spPr>
          <a:xfrm>
            <a:off x="709613" y="1419225"/>
            <a:ext cx="7772400" cy="4114800"/>
          </a:xfrm>
          <a:ln/>
        </p:spPr>
        <p:txBody>
          <a:bodyPr tIns="69732"/>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b="1"/>
              <a:t>Definición (Michener 2012)</a:t>
            </a:r>
            <a:r>
              <a:rPr lang="es-ES" sz="2600"/>
              <a:t>: marco de trabajo que permite a los científicos </a:t>
            </a:r>
            <a:r>
              <a:rPr lang="es-ES" sz="2600" b="1"/>
              <a:t>generar nuevo conocimiento</a:t>
            </a:r>
            <a:r>
              <a:rPr lang="es-ES" sz="2600"/>
              <a:t> mediante </a:t>
            </a:r>
            <a:r>
              <a:rPr lang="es-ES" sz="2600" b="1"/>
              <a:t>métodos y tecnologías innovadoras</a:t>
            </a:r>
            <a:r>
              <a:rPr lang="es-ES" sz="2600"/>
              <a:t> para adquirir, gestionar, integrar, analizar, visualizar y preservar </a:t>
            </a:r>
            <a:r>
              <a:rPr lang="es-ES" sz="2600" b="1"/>
              <a:t>información</a:t>
            </a:r>
            <a:r>
              <a:rPr lang="es-ES" sz="2600"/>
              <a:t> biológica, ambiental y socio-económica.</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4" name="Rectangle 4"/>
          <p:cNvSpPr>
            <a:spLocks noGrp="1" noChangeArrowheads="1"/>
          </p:cNvSpPr>
          <p:nvPr>
            <p:ph type="title"/>
          </p:nvPr>
        </p:nvSpPr>
        <p:spPr>
          <a:xfrm>
            <a:off x="382588" y="417513"/>
            <a:ext cx="8601075"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¿QUÉ ES LA ECOINFORMÁTICA?</a:t>
            </a:r>
          </a:p>
        </p:txBody>
      </p:sp>
      <p:sp>
        <p:nvSpPr>
          <p:cNvPr id="2048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48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0487" name="Rectangle 7"/>
          <p:cNvSpPr>
            <a:spLocks noGrp="1" noChangeArrowheads="1"/>
          </p:cNvSpPr>
          <p:nvPr>
            <p:ph type="body" idx="1"/>
          </p:nvPr>
        </p:nvSpPr>
        <p:spPr>
          <a:xfrm>
            <a:off x="709613" y="1419225"/>
            <a:ext cx="7772400" cy="4114800"/>
          </a:xfrm>
          <a:ln/>
        </p:spPr>
        <p:txBody>
          <a:bodyPr tIns="67968"/>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Definición: </a:t>
            </a:r>
            <a:r>
              <a:rPr lang="es-ES" sz="2400" b="1"/>
              <a:t>Integración de la Ciencia de la Información con la Ecología</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Objetivos: </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Facilitar la investigación y gestión ambiental desarrollando nuevas formas de acceso y análisis de los datos ecológicos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Incrementar la escala espacio-temporal de los estudios ecológicos</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382588" y="165100"/>
            <a:ext cx="8601075" cy="928688"/>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HABILIDADES NECESARIAS</a:t>
            </a:r>
          </a:p>
        </p:txBody>
      </p:sp>
      <p:sp>
        <p:nvSpPr>
          <p:cNvPr id="21506" name="Rectangle 2"/>
          <p:cNvSpPr>
            <a:spLocks noGrp="1" noChangeArrowheads="1"/>
          </p:cNvSpPr>
          <p:nvPr>
            <p:ph type="body" idx="1"/>
          </p:nvPr>
        </p:nvSpPr>
        <p:spPr>
          <a:xfrm>
            <a:off x="690563" y="1143000"/>
            <a:ext cx="7772400" cy="5219700"/>
          </a:xfrm>
          <a:ln/>
        </p:spPr>
        <p:txBody>
          <a:bodyPr tIns="62676"/>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b="1"/>
              <a:t>CONOCIMIENTO CIENTÍFICO</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Elementos, relaciones y procesos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b="1"/>
              <a:t>HABILIDADES INFORMÁTICAS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Hardware</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Sistemas operativos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Lenguajes de programación</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Bases de datos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WEB</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b="1"/>
              <a:t>CAPACITACIÓN TÉCNICA</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Sistemas de Información Geográfica</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Métodos de análisis y simulación</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b="1"/>
              <a:t>CAPACIDAD DE COMUNICACIÓN</a:t>
            </a: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8"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9" name="Picture 5"/>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7338"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10" name="Rectangle 6"/>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1511" name="Text Box 7"/>
          <p:cNvSpPr txBox="1">
            <a:spLocks noChangeArrowheads="1"/>
          </p:cNvSpPr>
          <p:nvPr/>
        </p:nvSpPr>
        <p:spPr bwMode="auto">
          <a:xfrm>
            <a:off x="3962400" y="5984875"/>
            <a:ext cx="5040313"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09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09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100"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410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10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2" name="Rectangle 4"/>
          <p:cNvSpPr>
            <a:spLocks noGrp="1" noChangeArrowheads="1"/>
          </p:cNvSpPr>
          <p:nvPr>
            <p:ph type="title"/>
          </p:nvPr>
        </p:nvSpPr>
        <p:spPr>
          <a:xfrm>
            <a:off x="685800" y="290513"/>
            <a:ext cx="7772400" cy="1781175"/>
          </a:xfrm>
          <a:ln/>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t>LA ECOINFORMÁTICA ES UNA DISCIPLINA EMERGENTE</a:t>
            </a:r>
            <a:br>
              <a:rPr lang="es-ES"/>
            </a:br>
            <a:endParaRPr lang="es-ES"/>
          </a:p>
        </p:txBody>
      </p:sp>
      <p:sp>
        <p:nvSpPr>
          <p:cNvPr id="2253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253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2535" name="Rectangle 7"/>
          <p:cNvSpPr>
            <a:spLocks noGrp="1" noChangeArrowheads="1"/>
          </p:cNvSpPr>
          <p:nvPr>
            <p:ph type="body" idx="1"/>
          </p:nvPr>
        </p:nvSpPr>
        <p:spPr>
          <a:xfrm>
            <a:off x="693738" y="1751013"/>
            <a:ext cx="7772400" cy="3840162"/>
          </a:xfrm>
          <a:ln/>
        </p:spPr>
        <p:txBody>
          <a:bodyPr tIns="67968"/>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Scopus =&gt; 1356 artículos con la palabra “ecoinformatics”.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Revista: “</a:t>
            </a:r>
            <a:r>
              <a:rPr lang="es-ES" sz="2400">
                <a:hlinkClick r:id="rId6"/>
              </a:rPr>
              <a:t>Ecological Informatics</a:t>
            </a:r>
            <a:r>
              <a:rPr lang="es-ES" sz="2400"/>
              <a:t>”</a:t>
            </a:r>
          </a:p>
          <a:p>
            <a:pPr marL="341313" indent="-341313">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s-ES"/>
          </a:p>
        </p:txBody>
      </p:sp>
      <p:pic>
        <p:nvPicPr>
          <p:cNvPr id="2253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9050" y="3168650"/>
            <a:ext cx="2058988" cy="2681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988" y="3373438"/>
            <a:ext cx="5262562" cy="2251075"/>
          </a:xfrm>
          <a:prstGeom prst="rect">
            <a:avLst/>
          </a:prstGeom>
          <a:noFill/>
          <a:ln w="9525" cap="flat">
            <a:solidFill>
              <a:srgbClr val="000000"/>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5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5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56" name="Rectangle 4"/>
          <p:cNvSpPr>
            <a:spLocks noGrp="1" noChangeArrowheads="1"/>
          </p:cNvSpPr>
          <p:nvPr>
            <p:ph type="title"/>
          </p:nvPr>
        </p:nvSpPr>
        <p:spPr>
          <a:xfrm>
            <a:off x="685800" y="371475"/>
            <a:ext cx="7772400" cy="1620838"/>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UNA DISCIPLINA DENTRO DE LA ECOINFORMÁTICA</a:t>
            </a:r>
            <a:br>
              <a:rPr lang="es-ES">
                <a:latin typeface="TlwgMono" charset="0"/>
              </a:rPr>
            </a:br>
            <a:endParaRPr lang="es-ES">
              <a:latin typeface="TlwgMono" charset="0"/>
            </a:endParaRPr>
          </a:p>
        </p:txBody>
      </p:sp>
      <p:sp>
        <p:nvSpPr>
          <p:cNvPr id="2355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355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3559" name="Rectangle 7"/>
          <p:cNvSpPr>
            <a:spLocks noGrp="1" noChangeArrowheads="1"/>
          </p:cNvSpPr>
          <p:nvPr>
            <p:ph type="body" idx="1"/>
          </p:nvPr>
        </p:nvSpPr>
        <p:spPr>
          <a:xfrm>
            <a:off x="685800" y="1611313"/>
            <a:ext cx="7772400" cy="4210050"/>
          </a:xfrm>
          <a:ln/>
        </p:spPr>
        <p:txBody>
          <a:bodyPr tIns="69732"/>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b="1"/>
              <a:t>INFORMÁTICA DE LA BIODIVERSIDAD</a:t>
            </a:r>
            <a:r>
              <a:rPr lang="es-ES" sz="2600"/>
              <a:t>: captura, gestión y difusión de datos de biodiversidad (herbarios, colecciones, inventarios, etc.)</a:t>
            </a:r>
          </a:p>
        </p:txBody>
      </p:sp>
      <p:pic>
        <p:nvPicPr>
          <p:cNvPr id="2356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38" y="4032250"/>
            <a:ext cx="1587500" cy="12303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6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0500" y="2682875"/>
            <a:ext cx="2079625" cy="3028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6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1288" y="4024313"/>
            <a:ext cx="3454400" cy="1695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7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7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0" name="Rectangle 4"/>
          <p:cNvSpPr>
            <a:spLocks noGrp="1" noChangeArrowheads="1"/>
          </p:cNvSpPr>
          <p:nvPr>
            <p:ph type="title"/>
          </p:nvPr>
        </p:nvSpPr>
        <p:spPr>
          <a:xfrm>
            <a:off x="685800" y="371475"/>
            <a:ext cx="7772400" cy="1620838"/>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MADRE DE LA ECOINFORMÁTICA</a:t>
            </a:r>
            <a:br>
              <a:rPr lang="es-ES">
                <a:latin typeface="TlwgMono" charset="0"/>
              </a:rPr>
            </a:br>
            <a:endParaRPr lang="es-ES">
              <a:latin typeface="TlwgMono" charset="0"/>
            </a:endParaRPr>
          </a:p>
        </p:txBody>
      </p:sp>
      <p:sp>
        <p:nvSpPr>
          <p:cNvPr id="2458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458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4583" name="Rectangle 7"/>
          <p:cNvSpPr>
            <a:spLocks noGrp="1" noChangeArrowheads="1"/>
          </p:cNvSpPr>
          <p:nvPr>
            <p:ph type="body" idx="1"/>
          </p:nvPr>
        </p:nvSpPr>
        <p:spPr>
          <a:xfrm>
            <a:off x="685800" y="1611313"/>
            <a:ext cx="7772400" cy="4210050"/>
          </a:xfrm>
          <a:ln/>
        </p:spPr>
        <p:txBody>
          <a:bodyPr tIns="71495"/>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800" b="1"/>
              <a:t>BIOINFORMÁTICA</a:t>
            </a:r>
            <a:r>
              <a:rPr lang="es-ES" sz="2800"/>
              <a:t>: es la aplicación de las ciencias de la computación a la biología molecular</a:t>
            </a:r>
          </a:p>
        </p:txBody>
      </p:sp>
      <p:pic>
        <p:nvPicPr>
          <p:cNvPr id="2458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63" y="3587750"/>
            <a:ext cx="1550987" cy="2000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750" y="3262313"/>
            <a:ext cx="1754188"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7075" y="3286125"/>
            <a:ext cx="2892425" cy="241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928688"/>
            <a:ext cx="5108575" cy="462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2" name="Rectangle 2"/>
          <p:cNvSpPr>
            <a:spLocks noGrp="1" noChangeArrowheads="1"/>
          </p:cNvSpPr>
          <p:nvPr>
            <p:ph type="title"/>
          </p:nvPr>
        </p:nvSpPr>
        <p:spPr>
          <a:xfrm>
            <a:off x="163513" y="-112713"/>
            <a:ext cx="8980487" cy="928688"/>
          </a:xfrm>
          <a:ln/>
        </p:spPr>
        <p:txBody>
          <a:bodyPr tIns="115344"/>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200">
                <a:latin typeface="TlwgMono" charset="0"/>
              </a:rPr>
              <a:t>Ciclo de vida del dato ecológico</a:t>
            </a: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5675313"/>
            <a:ext cx="3216275"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4" name="Text Box 4"/>
          <p:cNvSpPr txBox="1">
            <a:spLocks noChangeArrowheads="1"/>
          </p:cNvSpPr>
          <p:nvPr/>
        </p:nvSpPr>
        <p:spPr bwMode="auto">
          <a:xfrm>
            <a:off x="6616700" y="741363"/>
            <a:ext cx="1595438"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Redes sensoriales</a:t>
            </a:r>
          </a:p>
          <a:p>
            <a:r>
              <a:rPr lang="es-ES" sz="1800">
                <a:solidFill>
                  <a:srgbClr val="0084D1"/>
                </a:solidFill>
              </a:rPr>
              <a:t>Protocolos humanos</a:t>
            </a:r>
          </a:p>
          <a:p>
            <a:r>
              <a:rPr lang="es-ES" sz="1800">
                <a:solidFill>
                  <a:srgbClr val="0084D1"/>
                </a:solidFill>
              </a:rPr>
              <a:t>Satélites</a:t>
            </a:r>
          </a:p>
        </p:txBody>
      </p:sp>
      <p:sp>
        <p:nvSpPr>
          <p:cNvPr id="25605" name="Line 5"/>
          <p:cNvSpPr>
            <a:spLocks noChangeShapeType="1"/>
          </p:cNvSpPr>
          <p:nvPr/>
        </p:nvSpPr>
        <p:spPr bwMode="auto">
          <a:xfrm flipV="1">
            <a:off x="6473825" y="1395413"/>
            <a:ext cx="163513" cy="14922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6" name="Text Box 6"/>
          <p:cNvSpPr txBox="1">
            <a:spLocks noChangeArrowheads="1"/>
          </p:cNvSpPr>
          <p:nvPr/>
        </p:nvSpPr>
        <p:spPr bwMode="auto">
          <a:xfrm>
            <a:off x="7296150" y="2720975"/>
            <a:ext cx="1595438"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Criterios de calidad de datos</a:t>
            </a:r>
          </a:p>
        </p:txBody>
      </p:sp>
      <p:sp>
        <p:nvSpPr>
          <p:cNvPr id="25607" name="Line 7"/>
          <p:cNvSpPr>
            <a:spLocks noChangeShapeType="1"/>
          </p:cNvSpPr>
          <p:nvPr/>
        </p:nvSpPr>
        <p:spPr bwMode="auto">
          <a:xfrm>
            <a:off x="7067550" y="3111500"/>
            <a:ext cx="182563"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8" name="Text Box 8"/>
          <p:cNvSpPr txBox="1">
            <a:spLocks noChangeArrowheads="1"/>
          </p:cNvSpPr>
          <p:nvPr/>
        </p:nvSpPr>
        <p:spPr bwMode="auto">
          <a:xfrm>
            <a:off x="6699250" y="4219575"/>
            <a:ext cx="15954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Incorporación de metadatos</a:t>
            </a:r>
          </a:p>
        </p:txBody>
      </p:sp>
      <p:sp>
        <p:nvSpPr>
          <p:cNvPr id="25609" name="Line 9"/>
          <p:cNvSpPr>
            <a:spLocks noChangeShapeType="1"/>
          </p:cNvSpPr>
          <p:nvPr/>
        </p:nvSpPr>
        <p:spPr bwMode="auto">
          <a:xfrm flipV="1">
            <a:off x="6556375" y="4432300"/>
            <a:ext cx="200025"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0" name="Text Box 10"/>
          <p:cNvSpPr txBox="1">
            <a:spLocks noChangeArrowheads="1"/>
          </p:cNvSpPr>
          <p:nvPr/>
        </p:nvSpPr>
        <p:spPr bwMode="auto">
          <a:xfrm>
            <a:off x="3690938" y="5440363"/>
            <a:ext cx="1981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Almacenamiento seguro</a:t>
            </a:r>
          </a:p>
        </p:txBody>
      </p:sp>
      <p:sp>
        <p:nvSpPr>
          <p:cNvPr id="25611" name="Line 11"/>
          <p:cNvSpPr>
            <a:spLocks noChangeShapeType="1"/>
          </p:cNvSpPr>
          <p:nvPr/>
        </p:nvSpPr>
        <p:spPr bwMode="auto">
          <a:xfrm flipV="1">
            <a:off x="4578350" y="5222875"/>
            <a:ext cx="1588" cy="15875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2" name="Text Box 12"/>
          <p:cNvSpPr txBox="1">
            <a:spLocks noChangeArrowheads="1"/>
          </p:cNvSpPr>
          <p:nvPr/>
        </p:nvSpPr>
        <p:spPr bwMode="auto">
          <a:xfrm>
            <a:off x="384175" y="4395788"/>
            <a:ext cx="22431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Identificación de datos relevantes para abordar una cuestión concreta</a:t>
            </a:r>
          </a:p>
        </p:txBody>
      </p:sp>
      <p:sp>
        <p:nvSpPr>
          <p:cNvPr id="25613" name="Line 13"/>
          <p:cNvSpPr>
            <a:spLocks noChangeShapeType="1"/>
          </p:cNvSpPr>
          <p:nvPr/>
        </p:nvSpPr>
        <p:spPr bwMode="auto">
          <a:xfrm flipV="1">
            <a:off x="2435225" y="4621213"/>
            <a:ext cx="236538" cy="139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4" name="Text Box 14"/>
          <p:cNvSpPr txBox="1">
            <a:spLocks noChangeArrowheads="1"/>
          </p:cNvSpPr>
          <p:nvPr/>
        </p:nvSpPr>
        <p:spPr bwMode="auto">
          <a:xfrm>
            <a:off x="487363" y="2706688"/>
            <a:ext cx="1595437"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Agregar datos de diversas fuentes</a:t>
            </a:r>
          </a:p>
        </p:txBody>
      </p:sp>
      <p:sp>
        <p:nvSpPr>
          <p:cNvPr id="25615" name="Line 15"/>
          <p:cNvSpPr>
            <a:spLocks noChangeShapeType="1"/>
          </p:cNvSpPr>
          <p:nvPr/>
        </p:nvSpPr>
        <p:spPr bwMode="auto">
          <a:xfrm flipV="1">
            <a:off x="1778000" y="3089275"/>
            <a:ext cx="309563"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6" name="Text Box 16"/>
          <p:cNvSpPr txBox="1">
            <a:spLocks noChangeArrowheads="1"/>
          </p:cNvSpPr>
          <p:nvPr/>
        </p:nvSpPr>
        <p:spPr bwMode="auto">
          <a:xfrm>
            <a:off x="674688" y="652463"/>
            <a:ext cx="2359025"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Análisis estadístico, visualización resultados</a:t>
            </a:r>
          </a:p>
        </p:txBody>
      </p:sp>
      <p:sp>
        <p:nvSpPr>
          <p:cNvPr id="25617" name="Line 17"/>
          <p:cNvSpPr>
            <a:spLocks noChangeShapeType="1"/>
          </p:cNvSpPr>
          <p:nvPr/>
        </p:nvSpPr>
        <p:spPr bwMode="auto">
          <a:xfrm>
            <a:off x="2516188" y="1322388"/>
            <a:ext cx="219075" cy="19208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2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2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6628" name="Rectangle 4"/>
          <p:cNvSpPr>
            <a:spLocks noGrp="1" noChangeArrowheads="1"/>
          </p:cNvSpPr>
          <p:nvPr>
            <p:ph type="title"/>
          </p:nvPr>
        </p:nvSpPr>
        <p:spPr>
          <a:xfrm>
            <a:off x="92075" y="1781175"/>
            <a:ext cx="8980488" cy="1901825"/>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ALGUNOS EJEMPLOS</a:t>
            </a:r>
            <a:br>
              <a:rPr lang="es-ES">
                <a:latin typeface="TlwgMono" charset="0"/>
              </a:rPr>
            </a:br>
            <a:r>
              <a:rPr lang="es-ES">
                <a:latin typeface="TlwgMono" charset="0"/>
              </a:rPr>
              <a:t>DE APLICACIONES DE</a:t>
            </a:r>
            <a:br>
              <a:rPr lang="es-ES">
                <a:latin typeface="TlwgMono" charset="0"/>
              </a:rPr>
            </a:br>
            <a:r>
              <a:rPr lang="es-ES">
                <a:latin typeface="TlwgMono" charset="0"/>
              </a:rPr>
              <a:t>LA ECOINFORMÁTICA</a:t>
            </a:r>
          </a:p>
        </p:txBody>
      </p:sp>
      <p:sp>
        <p:nvSpPr>
          <p:cNvPr id="2662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663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928688"/>
            <a:ext cx="5108575" cy="462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2" name="Rectangle 2"/>
          <p:cNvSpPr>
            <a:spLocks noGrp="1" noChangeArrowheads="1"/>
          </p:cNvSpPr>
          <p:nvPr>
            <p:ph type="title"/>
          </p:nvPr>
        </p:nvSpPr>
        <p:spPr>
          <a:xfrm>
            <a:off x="163513" y="-112713"/>
            <a:ext cx="8980487" cy="928688"/>
          </a:xfrm>
          <a:ln/>
        </p:spPr>
        <p:txBody>
          <a:bodyPr tIns="115344"/>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200">
                <a:latin typeface="TlwgMono" charset="0"/>
              </a:rPr>
              <a:t>Ciclo de vida del dato ecológico</a:t>
            </a: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5675313"/>
            <a:ext cx="3216275"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4" name="Text Box 4"/>
          <p:cNvSpPr txBox="1">
            <a:spLocks noChangeArrowheads="1"/>
          </p:cNvSpPr>
          <p:nvPr/>
        </p:nvSpPr>
        <p:spPr bwMode="auto">
          <a:xfrm>
            <a:off x="6616700" y="741363"/>
            <a:ext cx="1595438"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Redes sensoriales</a:t>
            </a:r>
          </a:p>
          <a:p>
            <a:r>
              <a:rPr lang="es-ES" sz="1800">
                <a:solidFill>
                  <a:srgbClr val="0084D1"/>
                </a:solidFill>
              </a:rPr>
              <a:t>Protocolos humanos</a:t>
            </a:r>
          </a:p>
          <a:p>
            <a:r>
              <a:rPr lang="es-ES" sz="1800">
                <a:solidFill>
                  <a:srgbClr val="0084D1"/>
                </a:solidFill>
              </a:rPr>
              <a:t>Satélites</a:t>
            </a:r>
          </a:p>
        </p:txBody>
      </p:sp>
      <p:sp>
        <p:nvSpPr>
          <p:cNvPr id="25605" name="Line 5"/>
          <p:cNvSpPr>
            <a:spLocks noChangeShapeType="1"/>
          </p:cNvSpPr>
          <p:nvPr/>
        </p:nvSpPr>
        <p:spPr bwMode="auto">
          <a:xfrm flipV="1">
            <a:off x="6473825" y="1395413"/>
            <a:ext cx="163513" cy="14922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6" name="Text Box 6"/>
          <p:cNvSpPr txBox="1">
            <a:spLocks noChangeArrowheads="1"/>
          </p:cNvSpPr>
          <p:nvPr/>
        </p:nvSpPr>
        <p:spPr bwMode="auto">
          <a:xfrm>
            <a:off x="7296150" y="2720975"/>
            <a:ext cx="1595438"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Criterios de calidad de datos</a:t>
            </a:r>
          </a:p>
        </p:txBody>
      </p:sp>
      <p:sp>
        <p:nvSpPr>
          <p:cNvPr id="25607" name="Line 7"/>
          <p:cNvSpPr>
            <a:spLocks noChangeShapeType="1"/>
          </p:cNvSpPr>
          <p:nvPr/>
        </p:nvSpPr>
        <p:spPr bwMode="auto">
          <a:xfrm>
            <a:off x="7067550" y="3111500"/>
            <a:ext cx="182563"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8" name="Text Box 8"/>
          <p:cNvSpPr txBox="1">
            <a:spLocks noChangeArrowheads="1"/>
          </p:cNvSpPr>
          <p:nvPr/>
        </p:nvSpPr>
        <p:spPr bwMode="auto">
          <a:xfrm>
            <a:off x="6699250" y="4219575"/>
            <a:ext cx="15954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Incorporación de metadatos</a:t>
            </a:r>
          </a:p>
        </p:txBody>
      </p:sp>
      <p:sp>
        <p:nvSpPr>
          <p:cNvPr id="25609" name="Line 9"/>
          <p:cNvSpPr>
            <a:spLocks noChangeShapeType="1"/>
          </p:cNvSpPr>
          <p:nvPr/>
        </p:nvSpPr>
        <p:spPr bwMode="auto">
          <a:xfrm flipV="1">
            <a:off x="6556375" y="4432300"/>
            <a:ext cx="200025"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0" name="Text Box 10"/>
          <p:cNvSpPr txBox="1">
            <a:spLocks noChangeArrowheads="1"/>
          </p:cNvSpPr>
          <p:nvPr/>
        </p:nvSpPr>
        <p:spPr bwMode="auto">
          <a:xfrm>
            <a:off x="3690938" y="5440363"/>
            <a:ext cx="1981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Almacenamiento seguro</a:t>
            </a:r>
          </a:p>
        </p:txBody>
      </p:sp>
      <p:sp>
        <p:nvSpPr>
          <p:cNvPr id="25611" name="Line 11"/>
          <p:cNvSpPr>
            <a:spLocks noChangeShapeType="1"/>
          </p:cNvSpPr>
          <p:nvPr/>
        </p:nvSpPr>
        <p:spPr bwMode="auto">
          <a:xfrm flipV="1">
            <a:off x="4578350" y="5222875"/>
            <a:ext cx="1588" cy="15875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2" name="Text Box 12"/>
          <p:cNvSpPr txBox="1">
            <a:spLocks noChangeArrowheads="1"/>
          </p:cNvSpPr>
          <p:nvPr/>
        </p:nvSpPr>
        <p:spPr bwMode="auto">
          <a:xfrm>
            <a:off x="384175" y="4395788"/>
            <a:ext cx="22431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Identificación de datos relevantes para abordar una cuestión concreta</a:t>
            </a:r>
          </a:p>
        </p:txBody>
      </p:sp>
      <p:sp>
        <p:nvSpPr>
          <p:cNvPr id="25613" name="Line 13"/>
          <p:cNvSpPr>
            <a:spLocks noChangeShapeType="1"/>
          </p:cNvSpPr>
          <p:nvPr/>
        </p:nvSpPr>
        <p:spPr bwMode="auto">
          <a:xfrm flipV="1">
            <a:off x="2435225" y="4621213"/>
            <a:ext cx="236538" cy="139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4" name="Text Box 14"/>
          <p:cNvSpPr txBox="1">
            <a:spLocks noChangeArrowheads="1"/>
          </p:cNvSpPr>
          <p:nvPr/>
        </p:nvSpPr>
        <p:spPr bwMode="auto">
          <a:xfrm>
            <a:off x="487363" y="2706688"/>
            <a:ext cx="1595437"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Agregar datos de diversas fuentes</a:t>
            </a:r>
          </a:p>
        </p:txBody>
      </p:sp>
      <p:sp>
        <p:nvSpPr>
          <p:cNvPr id="25615" name="Line 15"/>
          <p:cNvSpPr>
            <a:spLocks noChangeShapeType="1"/>
          </p:cNvSpPr>
          <p:nvPr/>
        </p:nvSpPr>
        <p:spPr bwMode="auto">
          <a:xfrm flipV="1">
            <a:off x="1778000" y="3089275"/>
            <a:ext cx="309563"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6" name="Text Box 16"/>
          <p:cNvSpPr txBox="1">
            <a:spLocks noChangeArrowheads="1"/>
          </p:cNvSpPr>
          <p:nvPr/>
        </p:nvSpPr>
        <p:spPr bwMode="auto">
          <a:xfrm>
            <a:off x="674688" y="652463"/>
            <a:ext cx="2359025"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Análisis estadístico, visualización resultados</a:t>
            </a:r>
          </a:p>
        </p:txBody>
      </p:sp>
      <p:sp>
        <p:nvSpPr>
          <p:cNvPr id="25617" name="Line 17"/>
          <p:cNvSpPr>
            <a:spLocks noChangeShapeType="1"/>
          </p:cNvSpPr>
          <p:nvPr/>
        </p:nvSpPr>
        <p:spPr bwMode="auto">
          <a:xfrm>
            <a:off x="2516188" y="1322388"/>
            <a:ext cx="219075" cy="19208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 name="CuadroTexto 1"/>
          <p:cNvSpPr txBox="1"/>
          <p:nvPr/>
        </p:nvSpPr>
        <p:spPr>
          <a:xfrm>
            <a:off x="6633352" y="2164550"/>
            <a:ext cx="1368152" cy="461665"/>
          </a:xfrm>
          <a:prstGeom prst="rect">
            <a:avLst/>
          </a:prstGeom>
          <a:noFill/>
        </p:spPr>
        <p:txBody>
          <a:bodyPr wrap="square" rtlCol="0">
            <a:spAutoFit/>
          </a:bodyPr>
          <a:lstStyle/>
          <a:p>
            <a:r>
              <a:rPr lang="es-ES" dirty="0" smtClean="0">
                <a:solidFill>
                  <a:srgbClr val="FF0000"/>
                </a:solidFill>
              </a:rPr>
              <a:t>NEON</a:t>
            </a:r>
            <a:endParaRPr lang="es-ES" dirty="0">
              <a:solidFill>
                <a:srgbClr val="FF0000"/>
              </a:solidFill>
            </a:endParaRPr>
          </a:p>
        </p:txBody>
      </p:sp>
    </p:spTree>
    <p:extLst>
      <p:ext uri="{BB962C8B-B14F-4D97-AF65-F5344CB8AC3E}">
        <p14:creationId xmlns:p14="http://schemas.microsoft.com/office/powerpoint/2010/main" val="96651691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5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5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7652" name="Rectangle 4"/>
          <p:cNvSpPr>
            <a:spLocks noGrp="1" noChangeArrowheads="1"/>
          </p:cNvSpPr>
          <p:nvPr>
            <p:ph type="title"/>
          </p:nvPr>
        </p:nvSpPr>
        <p:spPr>
          <a:xfrm>
            <a:off x="163513" y="60325"/>
            <a:ext cx="8980487" cy="1230313"/>
          </a:xfrm>
          <a:ln/>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Arial" charset="0"/>
              </a:rPr>
              <a:t>Redes de captura de información ecológica: NEON</a:t>
            </a:r>
          </a:p>
        </p:txBody>
      </p:sp>
      <p:sp>
        <p:nvSpPr>
          <p:cNvPr id="2765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765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7655"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27656"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276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313" y="1331913"/>
            <a:ext cx="7318375" cy="3987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6" name="Rectangle 4"/>
          <p:cNvSpPr>
            <a:spLocks noGrp="1" noChangeArrowheads="1"/>
          </p:cNvSpPr>
          <p:nvPr>
            <p:ph type="title"/>
          </p:nvPr>
        </p:nvSpPr>
        <p:spPr>
          <a:xfrm>
            <a:off x="163513" y="31750"/>
            <a:ext cx="8980487" cy="928688"/>
          </a:xfrm>
          <a:ln/>
        </p:spPr>
        <p:txBody>
          <a:bodyPr tIns="71495"/>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2800">
                <a:latin typeface="Arial" charset="0"/>
              </a:rPr>
              <a:t>Redes de captura de información ecológica: NEON</a:t>
            </a:r>
          </a:p>
        </p:txBody>
      </p:sp>
      <p:sp>
        <p:nvSpPr>
          <p:cNvPr id="2867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867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8679"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28680"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8681" name="Text Box 9"/>
          <p:cNvSpPr txBox="1">
            <a:spLocks noChangeArrowheads="1"/>
          </p:cNvSpPr>
          <p:nvPr/>
        </p:nvSpPr>
        <p:spPr bwMode="auto">
          <a:xfrm>
            <a:off x="169863" y="1177925"/>
            <a:ext cx="89090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Objetivos de NEON (National Ecological Observatory Network):</a:t>
            </a:r>
          </a:p>
        </p:txBody>
      </p:sp>
      <p:sp>
        <p:nvSpPr>
          <p:cNvPr id="28682" name="Text Box 10"/>
          <p:cNvSpPr txBox="1">
            <a:spLocks noChangeArrowheads="1"/>
          </p:cNvSpPr>
          <p:nvPr/>
        </p:nvSpPr>
        <p:spPr bwMode="auto">
          <a:xfrm>
            <a:off x="657225" y="2114550"/>
            <a:ext cx="773112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Recopilar y sintetizar información sobre los impactos del cambio global sobre los recursos naturales y la biodiversidad a escala continental (Norte América)</a:t>
            </a:r>
          </a:p>
        </p:txBody>
      </p:sp>
      <p:sp>
        <p:nvSpPr>
          <p:cNvPr id="28683" name="Text Box 11"/>
          <p:cNvSpPr txBox="1">
            <a:spLocks noChangeArrowheads="1"/>
          </p:cNvSpPr>
          <p:nvPr/>
        </p:nvSpPr>
        <p:spPr bwMode="auto">
          <a:xfrm>
            <a:off x="625475" y="3543300"/>
            <a:ext cx="823118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Poner a disposición de la comunidad científica toda esta información, con objeto de que generen conocimiento útil.</a:t>
            </a:r>
          </a:p>
        </p:txBody>
      </p:sp>
      <p:sp>
        <p:nvSpPr>
          <p:cNvPr id="28684" name="AutoShape 12"/>
          <p:cNvSpPr>
            <a:spLocks noChangeArrowheads="1"/>
          </p:cNvSpPr>
          <p:nvPr/>
        </p:nvSpPr>
        <p:spPr bwMode="auto">
          <a:xfrm>
            <a:off x="423863" y="2239963"/>
            <a:ext cx="190500" cy="190500"/>
          </a:xfrm>
          <a:prstGeom prst="roundRect">
            <a:avLst>
              <a:gd name="adj" fmla="val 833"/>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8685" name="AutoShape 13"/>
          <p:cNvSpPr>
            <a:spLocks noChangeArrowheads="1"/>
          </p:cNvSpPr>
          <p:nvPr/>
        </p:nvSpPr>
        <p:spPr bwMode="auto">
          <a:xfrm>
            <a:off x="425450" y="3716338"/>
            <a:ext cx="190500" cy="190500"/>
          </a:xfrm>
          <a:prstGeom prst="roundRect">
            <a:avLst>
              <a:gd name="adj" fmla="val 833"/>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69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69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0" name="Rectangle 4"/>
          <p:cNvSpPr>
            <a:spLocks noGrp="1" noChangeArrowheads="1"/>
          </p:cNvSpPr>
          <p:nvPr>
            <p:ph type="title"/>
          </p:nvPr>
        </p:nvSpPr>
        <p:spPr>
          <a:xfrm>
            <a:off x="163513" y="60325"/>
            <a:ext cx="8980487" cy="1230313"/>
          </a:xfrm>
          <a:ln/>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Arial" charset="0"/>
              </a:rPr>
              <a:t>Redes de captura de información ecológica: NEON</a:t>
            </a:r>
          </a:p>
        </p:txBody>
      </p:sp>
      <p:sp>
        <p:nvSpPr>
          <p:cNvPr id="2970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970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9703"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29704"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2970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850" y="1463675"/>
            <a:ext cx="6294438" cy="3881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6" name="Text Box 10"/>
          <p:cNvSpPr txBox="1">
            <a:spLocks noChangeArrowheads="1"/>
          </p:cNvSpPr>
          <p:nvPr/>
        </p:nvSpPr>
        <p:spPr bwMode="auto">
          <a:xfrm>
            <a:off x="2641600" y="5429250"/>
            <a:ext cx="28416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http://goo.gl/wcKuG</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24" name="Rectangle 4"/>
          <p:cNvSpPr>
            <a:spLocks noGrp="1" noChangeArrowheads="1"/>
          </p:cNvSpPr>
          <p:nvPr>
            <p:ph type="title"/>
          </p:nvPr>
        </p:nvSpPr>
        <p:spPr>
          <a:xfrm>
            <a:off x="163513" y="139700"/>
            <a:ext cx="8980487" cy="928688"/>
          </a:xfrm>
          <a:ln/>
        </p:spPr>
        <p:txBody>
          <a:bodyPr tIns="71495"/>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2800">
                <a:latin typeface="Arial" charset="0"/>
              </a:rPr>
              <a:t>Redes de captura de información ecológica: NEON</a:t>
            </a:r>
            <a:br>
              <a:rPr lang="es-ES" sz="2800">
                <a:latin typeface="Arial" charset="0"/>
              </a:rPr>
            </a:br>
            <a:r>
              <a:rPr lang="es-ES" sz="2200">
                <a:latin typeface="Arial" charset="0"/>
              </a:rPr>
              <a:t>¿Qué información generarán?</a:t>
            </a:r>
          </a:p>
        </p:txBody>
      </p:sp>
      <p:sp>
        <p:nvSpPr>
          <p:cNvPr id="3072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072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0727"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pic>
        <p:nvPicPr>
          <p:cNvPr id="307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463" y="1393825"/>
            <a:ext cx="4754562" cy="4294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12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12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4"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512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512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748" name="Rectangle 4"/>
          <p:cNvSpPr>
            <a:spLocks noGrp="1" noChangeArrowheads="1"/>
          </p:cNvSpPr>
          <p:nvPr>
            <p:ph type="title"/>
          </p:nvPr>
        </p:nvSpPr>
        <p:spPr>
          <a:xfrm>
            <a:off x="163513" y="139700"/>
            <a:ext cx="8980487" cy="928688"/>
          </a:xfrm>
          <a:ln/>
        </p:spPr>
        <p:txBody>
          <a:bodyPr tIns="71495"/>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2800">
                <a:latin typeface="Arial" charset="0"/>
              </a:rPr>
              <a:t>Redes de captura de información ecológica: NEON</a:t>
            </a:r>
            <a:br>
              <a:rPr lang="es-ES" sz="2800">
                <a:latin typeface="Arial" charset="0"/>
              </a:rPr>
            </a:br>
            <a:r>
              <a:rPr lang="es-ES" sz="2200">
                <a:latin typeface="Arial" charset="0"/>
              </a:rPr>
              <a:t>¿Cómo se organizará todo?</a:t>
            </a:r>
          </a:p>
        </p:txBody>
      </p:sp>
      <p:sp>
        <p:nvSpPr>
          <p:cNvPr id="3174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175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1751"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pic>
        <p:nvPicPr>
          <p:cNvPr id="317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7525" y="1050925"/>
            <a:ext cx="5278438" cy="5192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772" name="Rectangle 4"/>
          <p:cNvSpPr>
            <a:spLocks noGrp="1" noChangeArrowheads="1"/>
          </p:cNvSpPr>
          <p:nvPr>
            <p:ph type="title"/>
          </p:nvPr>
        </p:nvSpPr>
        <p:spPr>
          <a:xfrm>
            <a:off x="163513" y="139700"/>
            <a:ext cx="8980487" cy="928688"/>
          </a:xfrm>
          <a:ln/>
        </p:spPr>
        <p:txBody>
          <a:bodyPr tIns="71495"/>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2800">
                <a:latin typeface="Arial" charset="0"/>
              </a:rPr>
              <a:t>Redes de captura de información ecológica: NEON y el Observatorio de Sierra Nevada</a:t>
            </a:r>
          </a:p>
        </p:txBody>
      </p:sp>
      <p:sp>
        <p:nvSpPr>
          <p:cNvPr id="3277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277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2775"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pic>
        <p:nvPicPr>
          <p:cNvPr id="32776" name="Picture 8"/>
          <p:cNvPicPr>
            <a:picLocks noChangeAspect="1" noChangeArrowheads="1"/>
          </p:cNvPicPr>
          <p:nvPr/>
        </p:nvPicPr>
        <p:blipFill>
          <a:blip r:embed="rId6">
            <a:extLst>
              <a:ext uri="{28A0092B-C50C-407E-A947-70E740481C1C}">
                <a14:useLocalDpi xmlns:a14="http://schemas.microsoft.com/office/drawing/2010/main" val="0"/>
              </a:ext>
            </a:extLst>
          </a:blip>
          <a:srcRect r="64105"/>
          <a:stretch>
            <a:fillRect/>
          </a:stretch>
        </p:blipFill>
        <p:spPr bwMode="auto">
          <a:xfrm>
            <a:off x="384175" y="1358900"/>
            <a:ext cx="5929313" cy="2354263"/>
          </a:xfrm>
          <a:prstGeom prst="rect">
            <a:avLst/>
          </a:prstGeom>
          <a:noFill/>
          <a:ln>
            <a:noFill/>
          </a:ln>
          <a:effectLst/>
          <a:extLst>
            <a:ext uri="{909E8E84-426E-40dd-AFC4-6F175D3DCCD1}">
              <a14:hiddenFill xmlns:a14="http://schemas.microsoft.com/office/drawing/2010/main">
                <a:blipFill dpi="0" rotWithShape="0">
                  <a:blip/>
                  <a:srcRect r="64105"/>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0038" y="4470400"/>
            <a:ext cx="1755775" cy="874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928688"/>
            <a:ext cx="5108575" cy="462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2" name="Rectangle 2"/>
          <p:cNvSpPr>
            <a:spLocks noGrp="1" noChangeArrowheads="1"/>
          </p:cNvSpPr>
          <p:nvPr>
            <p:ph type="title"/>
          </p:nvPr>
        </p:nvSpPr>
        <p:spPr>
          <a:xfrm>
            <a:off x="163513" y="-112713"/>
            <a:ext cx="8980487" cy="928688"/>
          </a:xfrm>
          <a:ln/>
        </p:spPr>
        <p:txBody>
          <a:bodyPr tIns="115344"/>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200">
                <a:latin typeface="TlwgMono" charset="0"/>
              </a:rPr>
              <a:t>Ciclo de vida del dato ecológico</a:t>
            </a: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5675313"/>
            <a:ext cx="3216275"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4" name="Text Box 4"/>
          <p:cNvSpPr txBox="1">
            <a:spLocks noChangeArrowheads="1"/>
          </p:cNvSpPr>
          <p:nvPr/>
        </p:nvSpPr>
        <p:spPr bwMode="auto">
          <a:xfrm>
            <a:off x="6616700" y="741363"/>
            <a:ext cx="1595438"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Redes sensoriales</a:t>
            </a:r>
          </a:p>
          <a:p>
            <a:r>
              <a:rPr lang="es-ES" sz="1800">
                <a:solidFill>
                  <a:srgbClr val="0084D1"/>
                </a:solidFill>
              </a:rPr>
              <a:t>Protocolos humanos</a:t>
            </a:r>
          </a:p>
          <a:p>
            <a:r>
              <a:rPr lang="es-ES" sz="1800">
                <a:solidFill>
                  <a:srgbClr val="0084D1"/>
                </a:solidFill>
              </a:rPr>
              <a:t>Satélites</a:t>
            </a:r>
          </a:p>
        </p:txBody>
      </p:sp>
      <p:sp>
        <p:nvSpPr>
          <p:cNvPr id="25605" name="Line 5"/>
          <p:cNvSpPr>
            <a:spLocks noChangeShapeType="1"/>
          </p:cNvSpPr>
          <p:nvPr/>
        </p:nvSpPr>
        <p:spPr bwMode="auto">
          <a:xfrm flipV="1">
            <a:off x="6473825" y="1395413"/>
            <a:ext cx="163513" cy="14922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6" name="Text Box 6"/>
          <p:cNvSpPr txBox="1">
            <a:spLocks noChangeArrowheads="1"/>
          </p:cNvSpPr>
          <p:nvPr/>
        </p:nvSpPr>
        <p:spPr bwMode="auto">
          <a:xfrm>
            <a:off x="7296150" y="2720975"/>
            <a:ext cx="1595438"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Criterios de calidad de datos</a:t>
            </a:r>
          </a:p>
        </p:txBody>
      </p:sp>
      <p:sp>
        <p:nvSpPr>
          <p:cNvPr id="25607" name="Line 7"/>
          <p:cNvSpPr>
            <a:spLocks noChangeShapeType="1"/>
          </p:cNvSpPr>
          <p:nvPr/>
        </p:nvSpPr>
        <p:spPr bwMode="auto">
          <a:xfrm>
            <a:off x="7067550" y="3111500"/>
            <a:ext cx="182563"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8" name="Text Box 8"/>
          <p:cNvSpPr txBox="1">
            <a:spLocks noChangeArrowheads="1"/>
          </p:cNvSpPr>
          <p:nvPr/>
        </p:nvSpPr>
        <p:spPr bwMode="auto">
          <a:xfrm>
            <a:off x="6699250" y="4219575"/>
            <a:ext cx="15954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Incorporación de metadatos</a:t>
            </a:r>
          </a:p>
        </p:txBody>
      </p:sp>
      <p:sp>
        <p:nvSpPr>
          <p:cNvPr id="25609" name="Line 9"/>
          <p:cNvSpPr>
            <a:spLocks noChangeShapeType="1"/>
          </p:cNvSpPr>
          <p:nvPr/>
        </p:nvSpPr>
        <p:spPr bwMode="auto">
          <a:xfrm flipV="1">
            <a:off x="6556375" y="4432300"/>
            <a:ext cx="200025"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0" name="Text Box 10"/>
          <p:cNvSpPr txBox="1">
            <a:spLocks noChangeArrowheads="1"/>
          </p:cNvSpPr>
          <p:nvPr/>
        </p:nvSpPr>
        <p:spPr bwMode="auto">
          <a:xfrm>
            <a:off x="3690938" y="5440363"/>
            <a:ext cx="1981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Almacenamiento seguro</a:t>
            </a:r>
          </a:p>
        </p:txBody>
      </p:sp>
      <p:sp>
        <p:nvSpPr>
          <p:cNvPr id="25611" name="Line 11"/>
          <p:cNvSpPr>
            <a:spLocks noChangeShapeType="1"/>
          </p:cNvSpPr>
          <p:nvPr/>
        </p:nvSpPr>
        <p:spPr bwMode="auto">
          <a:xfrm flipV="1">
            <a:off x="4578350" y="5222875"/>
            <a:ext cx="1588" cy="15875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2" name="Text Box 12"/>
          <p:cNvSpPr txBox="1">
            <a:spLocks noChangeArrowheads="1"/>
          </p:cNvSpPr>
          <p:nvPr/>
        </p:nvSpPr>
        <p:spPr bwMode="auto">
          <a:xfrm>
            <a:off x="384175" y="4395788"/>
            <a:ext cx="22431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Identificación de datos relevantes para abordar una cuestión concreta</a:t>
            </a:r>
          </a:p>
        </p:txBody>
      </p:sp>
      <p:sp>
        <p:nvSpPr>
          <p:cNvPr id="25613" name="Line 13"/>
          <p:cNvSpPr>
            <a:spLocks noChangeShapeType="1"/>
          </p:cNvSpPr>
          <p:nvPr/>
        </p:nvSpPr>
        <p:spPr bwMode="auto">
          <a:xfrm flipV="1">
            <a:off x="2435225" y="4621213"/>
            <a:ext cx="236538" cy="139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4" name="Text Box 14"/>
          <p:cNvSpPr txBox="1">
            <a:spLocks noChangeArrowheads="1"/>
          </p:cNvSpPr>
          <p:nvPr/>
        </p:nvSpPr>
        <p:spPr bwMode="auto">
          <a:xfrm>
            <a:off x="487363" y="2706688"/>
            <a:ext cx="1595437"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Agregar datos de diversas fuentes</a:t>
            </a:r>
          </a:p>
        </p:txBody>
      </p:sp>
      <p:sp>
        <p:nvSpPr>
          <p:cNvPr id="25615" name="Line 15"/>
          <p:cNvSpPr>
            <a:spLocks noChangeShapeType="1"/>
          </p:cNvSpPr>
          <p:nvPr/>
        </p:nvSpPr>
        <p:spPr bwMode="auto">
          <a:xfrm flipV="1">
            <a:off x="1778000" y="3089275"/>
            <a:ext cx="309563"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6" name="Text Box 16"/>
          <p:cNvSpPr txBox="1">
            <a:spLocks noChangeArrowheads="1"/>
          </p:cNvSpPr>
          <p:nvPr/>
        </p:nvSpPr>
        <p:spPr bwMode="auto">
          <a:xfrm>
            <a:off x="674688" y="652463"/>
            <a:ext cx="2359025"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Análisis estadístico, visualización resultados</a:t>
            </a:r>
          </a:p>
        </p:txBody>
      </p:sp>
      <p:sp>
        <p:nvSpPr>
          <p:cNvPr id="25617" name="Line 17"/>
          <p:cNvSpPr>
            <a:spLocks noChangeShapeType="1"/>
          </p:cNvSpPr>
          <p:nvPr/>
        </p:nvSpPr>
        <p:spPr bwMode="auto">
          <a:xfrm>
            <a:off x="2516188" y="1322388"/>
            <a:ext cx="219075" cy="19208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 name="CuadroTexto 1"/>
          <p:cNvSpPr txBox="1"/>
          <p:nvPr/>
        </p:nvSpPr>
        <p:spPr>
          <a:xfrm>
            <a:off x="6652626" y="2183809"/>
            <a:ext cx="1142370" cy="553998"/>
          </a:xfrm>
          <a:prstGeom prst="rect">
            <a:avLst/>
          </a:prstGeom>
          <a:noFill/>
        </p:spPr>
        <p:txBody>
          <a:bodyPr wrap="square" rtlCol="0">
            <a:spAutoFit/>
          </a:bodyPr>
          <a:lstStyle/>
          <a:p>
            <a:pPr algn="ctr"/>
            <a:r>
              <a:rPr lang="es-ES" sz="1500" dirty="0" smtClean="0">
                <a:solidFill>
                  <a:srgbClr val="FF0000"/>
                </a:solidFill>
              </a:rPr>
              <a:t>Mapas cambio uso</a:t>
            </a:r>
            <a:endParaRPr lang="es-ES" sz="1500" dirty="0">
              <a:solidFill>
                <a:srgbClr val="FF0000"/>
              </a:solidFill>
            </a:endParaRPr>
          </a:p>
        </p:txBody>
      </p:sp>
      <p:sp>
        <p:nvSpPr>
          <p:cNvPr id="20" name="CuadroTexto 19"/>
          <p:cNvSpPr txBox="1"/>
          <p:nvPr/>
        </p:nvSpPr>
        <p:spPr>
          <a:xfrm>
            <a:off x="938620" y="5622002"/>
            <a:ext cx="1142370" cy="553998"/>
          </a:xfrm>
          <a:prstGeom prst="rect">
            <a:avLst/>
          </a:prstGeom>
          <a:noFill/>
        </p:spPr>
        <p:txBody>
          <a:bodyPr wrap="square" rtlCol="0">
            <a:spAutoFit/>
          </a:bodyPr>
          <a:lstStyle/>
          <a:p>
            <a:pPr algn="ctr"/>
            <a:r>
              <a:rPr lang="es-ES" sz="1500" dirty="0" smtClean="0">
                <a:solidFill>
                  <a:srgbClr val="FF0000"/>
                </a:solidFill>
              </a:rPr>
              <a:t>Mapas cambio uso</a:t>
            </a:r>
            <a:endParaRPr lang="es-ES" sz="1500" dirty="0">
              <a:solidFill>
                <a:srgbClr val="FF0000"/>
              </a:solidFill>
            </a:endParaRPr>
          </a:p>
        </p:txBody>
      </p:sp>
      <p:sp>
        <p:nvSpPr>
          <p:cNvPr id="21" name="CuadroTexto 20"/>
          <p:cNvSpPr txBox="1"/>
          <p:nvPr/>
        </p:nvSpPr>
        <p:spPr>
          <a:xfrm>
            <a:off x="1272455" y="1547892"/>
            <a:ext cx="1142370" cy="553998"/>
          </a:xfrm>
          <a:prstGeom prst="rect">
            <a:avLst/>
          </a:prstGeom>
          <a:noFill/>
        </p:spPr>
        <p:txBody>
          <a:bodyPr wrap="square" rtlCol="0">
            <a:spAutoFit/>
          </a:bodyPr>
          <a:lstStyle/>
          <a:p>
            <a:pPr algn="ctr"/>
            <a:r>
              <a:rPr lang="es-ES" sz="1500" dirty="0" smtClean="0">
                <a:solidFill>
                  <a:srgbClr val="FF0000"/>
                </a:solidFill>
              </a:rPr>
              <a:t>Mapas cambio uso</a:t>
            </a:r>
            <a:endParaRPr lang="es-ES" sz="1500" dirty="0">
              <a:solidFill>
                <a:srgbClr val="FF0000"/>
              </a:solidFill>
            </a:endParaRPr>
          </a:p>
        </p:txBody>
      </p:sp>
    </p:spTree>
    <p:extLst>
      <p:ext uri="{BB962C8B-B14F-4D97-AF65-F5344CB8AC3E}">
        <p14:creationId xmlns:p14="http://schemas.microsoft.com/office/powerpoint/2010/main" val="96651691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379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379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3796"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3797"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3798" name="Rectangle 6"/>
          <p:cNvSpPr>
            <a:spLocks noGrp="1" noChangeArrowheads="1"/>
          </p:cNvSpPr>
          <p:nvPr>
            <p:ph type="body"/>
          </p:nvPr>
        </p:nvSpPr>
        <p:spPr>
          <a:xfrm>
            <a:off x="709613" y="527050"/>
            <a:ext cx="7772400" cy="6140450"/>
          </a:xfrm>
          <a:ln/>
        </p:spPr>
        <p:txBody>
          <a:bodyPr tIns="71495" anchor="t"/>
          <a:lstStyle/>
          <a:p>
            <a:pPr marL="341313" indent="-341313" algn="l">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800" b="1"/>
              <a:t>Hansen et al. 2013</a:t>
            </a:r>
            <a:r>
              <a:rPr lang="es-ES" sz="2800"/>
              <a:t>. High-Resolution Global Maps of 21st-Century Forest Cover Change. </a:t>
            </a:r>
            <a:r>
              <a:rPr lang="es-ES" sz="2800" b="1"/>
              <a:t>Science</a:t>
            </a:r>
            <a:r>
              <a:rPr lang="es-ES" sz="2800"/>
              <a:t> 342, 850-853</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600" b="1"/>
              <a:t>Objetivo</a:t>
            </a:r>
            <a:r>
              <a:rPr lang="es-ES" sz="2600"/>
              <a:t>: Cuantificar deforestación global a alta resolución (30 metros)</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600" b="1"/>
              <a:t>Métodos</a:t>
            </a:r>
            <a:r>
              <a:rPr lang="es-ES" sz="2600"/>
              <a:t>: Imágenes Landsat, SIG, computación intensiva</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600" b="1"/>
              <a:t>Resultados</a:t>
            </a:r>
            <a:r>
              <a:rPr lang="es-ES" sz="2600"/>
              <a:t>: Mapa mundial de la deforestación</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600" b="1"/>
              <a:t>Conclusiones</a:t>
            </a:r>
            <a:r>
              <a:rPr lang="es-ES" sz="2600"/>
              <a:t>: Tenemos las herramientas para conocer procesos de cambio en las masas forestales con alta resolución espacial y temporal</a:t>
            </a:r>
          </a:p>
          <a:p>
            <a:pPr marL="341313" indent="-341313" algn="l">
              <a:spcBef>
                <a:spcPts val="800"/>
              </a:spcBef>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481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481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4820"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4821"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348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475" y="625475"/>
            <a:ext cx="8281988" cy="4983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584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584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5844"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5845"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358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550988"/>
            <a:ext cx="9144000" cy="3752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5847" name="Text Box 7"/>
          <p:cNvSpPr txBox="1">
            <a:spLocks noChangeArrowheads="1"/>
          </p:cNvSpPr>
          <p:nvPr/>
        </p:nvSpPr>
        <p:spPr bwMode="auto">
          <a:xfrm>
            <a:off x="3078163" y="944563"/>
            <a:ext cx="539115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Cobertura de árboles</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686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686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6868"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6869"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6870" name="Text Box 6"/>
          <p:cNvSpPr txBox="1">
            <a:spLocks noChangeArrowheads="1"/>
          </p:cNvSpPr>
          <p:nvPr/>
        </p:nvSpPr>
        <p:spPr bwMode="auto">
          <a:xfrm>
            <a:off x="2508250" y="944563"/>
            <a:ext cx="539115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Pérdida de superficie forestal</a:t>
            </a:r>
          </a:p>
        </p:txBody>
      </p:sp>
      <p:pic>
        <p:nvPicPr>
          <p:cNvPr id="368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543050"/>
            <a:ext cx="9144000" cy="376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789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789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7892"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7893"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7894" name="Text Box 6"/>
          <p:cNvSpPr txBox="1">
            <a:spLocks noChangeArrowheads="1"/>
          </p:cNvSpPr>
          <p:nvPr/>
        </p:nvSpPr>
        <p:spPr bwMode="auto">
          <a:xfrm>
            <a:off x="2508250" y="944563"/>
            <a:ext cx="539115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Ganancia de superficie forestal</a:t>
            </a:r>
          </a:p>
        </p:txBody>
      </p:sp>
      <p:pic>
        <p:nvPicPr>
          <p:cNvPr id="378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625600"/>
            <a:ext cx="9144000" cy="3603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891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891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8916"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8917"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8918" name="Text Box 6"/>
          <p:cNvSpPr txBox="1">
            <a:spLocks noChangeArrowheads="1"/>
          </p:cNvSpPr>
          <p:nvPr/>
        </p:nvSpPr>
        <p:spPr bwMode="auto">
          <a:xfrm>
            <a:off x="3138488" y="952500"/>
            <a:ext cx="53911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Mapa compuesto</a:t>
            </a:r>
          </a:p>
        </p:txBody>
      </p:sp>
      <p:pic>
        <p:nvPicPr>
          <p:cNvPr id="389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584325"/>
            <a:ext cx="9144000" cy="3686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993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993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9940" name="Text Box 4"/>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9941" name="Text Box 5"/>
          <p:cNvSpPr txBox="1">
            <a:spLocks noChangeArrowheads="1"/>
          </p:cNvSpPr>
          <p:nvPr/>
        </p:nvSpPr>
        <p:spPr bwMode="auto">
          <a:xfrm>
            <a:off x="3138488" y="952500"/>
            <a:ext cx="53911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Mapa compuesto</a:t>
            </a:r>
          </a:p>
        </p:txBody>
      </p:sp>
      <p:pic>
        <p:nvPicPr>
          <p:cNvPr id="399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42863"/>
            <a:ext cx="9144000" cy="6770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14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14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8"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614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615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0963" name="Picture 3"/>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0964" name="Picture 4"/>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0965"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0966" name="Text Box 6"/>
          <p:cNvSpPr txBox="1">
            <a:spLocks noChangeArrowheads="1"/>
          </p:cNvSpPr>
          <p:nvPr/>
        </p:nvSpPr>
        <p:spPr bwMode="auto">
          <a:xfrm>
            <a:off x="2968625" y="688975"/>
            <a:ext cx="53911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Algunas tendencias...</a:t>
            </a:r>
          </a:p>
        </p:txBody>
      </p:sp>
      <p:pic>
        <p:nvPicPr>
          <p:cNvPr id="4096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447800"/>
            <a:ext cx="9144000" cy="395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1987" name="Picture 3"/>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1988" name="Picture 4"/>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1989"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1990" name="Text Box 6"/>
          <p:cNvSpPr txBox="1">
            <a:spLocks noChangeArrowheads="1"/>
          </p:cNvSpPr>
          <p:nvPr/>
        </p:nvSpPr>
        <p:spPr bwMode="auto">
          <a:xfrm>
            <a:off x="693738" y="4737100"/>
            <a:ext cx="797718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Y un vídeo: http://goo.gl/saQg2H</a:t>
            </a:r>
          </a:p>
        </p:txBody>
      </p:sp>
      <p:pic>
        <p:nvPicPr>
          <p:cNvPr id="4199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38" y="446088"/>
            <a:ext cx="7675562" cy="4235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928688"/>
            <a:ext cx="5108575" cy="462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2" name="Rectangle 2"/>
          <p:cNvSpPr>
            <a:spLocks noGrp="1" noChangeArrowheads="1"/>
          </p:cNvSpPr>
          <p:nvPr>
            <p:ph type="title"/>
          </p:nvPr>
        </p:nvSpPr>
        <p:spPr>
          <a:xfrm>
            <a:off x="163513" y="-112713"/>
            <a:ext cx="8980487" cy="928688"/>
          </a:xfrm>
          <a:ln/>
        </p:spPr>
        <p:txBody>
          <a:bodyPr tIns="115344"/>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200">
                <a:latin typeface="TlwgMono" charset="0"/>
              </a:rPr>
              <a:t>Ciclo de vida del dato ecológico</a:t>
            </a: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5675313"/>
            <a:ext cx="3216275"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4" name="Text Box 4"/>
          <p:cNvSpPr txBox="1">
            <a:spLocks noChangeArrowheads="1"/>
          </p:cNvSpPr>
          <p:nvPr/>
        </p:nvSpPr>
        <p:spPr bwMode="auto">
          <a:xfrm>
            <a:off x="6616700" y="741363"/>
            <a:ext cx="1595438"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Redes sensoriales</a:t>
            </a:r>
          </a:p>
          <a:p>
            <a:r>
              <a:rPr lang="es-ES" sz="1800">
                <a:solidFill>
                  <a:srgbClr val="0084D1"/>
                </a:solidFill>
              </a:rPr>
              <a:t>Protocolos humanos</a:t>
            </a:r>
          </a:p>
          <a:p>
            <a:r>
              <a:rPr lang="es-ES" sz="1800">
                <a:solidFill>
                  <a:srgbClr val="0084D1"/>
                </a:solidFill>
              </a:rPr>
              <a:t>Satélites</a:t>
            </a:r>
          </a:p>
        </p:txBody>
      </p:sp>
      <p:sp>
        <p:nvSpPr>
          <p:cNvPr id="25605" name="Line 5"/>
          <p:cNvSpPr>
            <a:spLocks noChangeShapeType="1"/>
          </p:cNvSpPr>
          <p:nvPr/>
        </p:nvSpPr>
        <p:spPr bwMode="auto">
          <a:xfrm flipV="1">
            <a:off x="6473825" y="1395413"/>
            <a:ext cx="163513" cy="14922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6" name="Text Box 6"/>
          <p:cNvSpPr txBox="1">
            <a:spLocks noChangeArrowheads="1"/>
          </p:cNvSpPr>
          <p:nvPr/>
        </p:nvSpPr>
        <p:spPr bwMode="auto">
          <a:xfrm>
            <a:off x="7296150" y="2720975"/>
            <a:ext cx="1595438"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Criterios de calidad de datos</a:t>
            </a:r>
          </a:p>
        </p:txBody>
      </p:sp>
      <p:sp>
        <p:nvSpPr>
          <p:cNvPr id="25607" name="Line 7"/>
          <p:cNvSpPr>
            <a:spLocks noChangeShapeType="1"/>
          </p:cNvSpPr>
          <p:nvPr/>
        </p:nvSpPr>
        <p:spPr bwMode="auto">
          <a:xfrm>
            <a:off x="7067550" y="3111500"/>
            <a:ext cx="182563"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8" name="Text Box 8"/>
          <p:cNvSpPr txBox="1">
            <a:spLocks noChangeArrowheads="1"/>
          </p:cNvSpPr>
          <p:nvPr/>
        </p:nvSpPr>
        <p:spPr bwMode="auto">
          <a:xfrm>
            <a:off x="6699250" y="4219575"/>
            <a:ext cx="15954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Incorporación de metadatos</a:t>
            </a:r>
          </a:p>
        </p:txBody>
      </p:sp>
      <p:sp>
        <p:nvSpPr>
          <p:cNvPr id="25609" name="Line 9"/>
          <p:cNvSpPr>
            <a:spLocks noChangeShapeType="1"/>
          </p:cNvSpPr>
          <p:nvPr/>
        </p:nvSpPr>
        <p:spPr bwMode="auto">
          <a:xfrm flipV="1">
            <a:off x="6556375" y="4432300"/>
            <a:ext cx="200025"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0" name="Text Box 10"/>
          <p:cNvSpPr txBox="1">
            <a:spLocks noChangeArrowheads="1"/>
          </p:cNvSpPr>
          <p:nvPr/>
        </p:nvSpPr>
        <p:spPr bwMode="auto">
          <a:xfrm>
            <a:off x="3690938" y="5440363"/>
            <a:ext cx="1981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Almacenamiento seguro</a:t>
            </a:r>
          </a:p>
        </p:txBody>
      </p:sp>
      <p:sp>
        <p:nvSpPr>
          <p:cNvPr id="25611" name="Line 11"/>
          <p:cNvSpPr>
            <a:spLocks noChangeShapeType="1"/>
          </p:cNvSpPr>
          <p:nvPr/>
        </p:nvSpPr>
        <p:spPr bwMode="auto">
          <a:xfrm flipV="1">
            <a:off x="4578350" y="5222875"/>
            <a:ext cx="1588" cy="15875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2" name="Text Box 12"/>
          <p:cNvSpPr txBox="1">
            <a:spLocks noChangeArrowheads="1"/>
          </p:cNvSpPr>
          <p:nvPr/>
        </p:nvSpPr>
        <p:spPr bwMode="auto">
          <a:xfrm>
            <a:off x="384175" y="4395788"/>
            <a:ext cx="22431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Identificación de datos relevantes para abordar una cuestión concreta</a:t>
            </a:r>
          </a:p>
        </p:txBody>
      </p:sp>
      <p:sp>
        <p:nvSpPr>
          <p:cNvPr id="25613" name="Line 13"/>
          <p:cNvSpPr>
            <a:spLocks noChangeShapeType="1"/>
          </p:cNvSpPr>
          <p:nvPr/>
        </p:nvSpPr>
        <p:spPr bwMode="auto">
          <a:xfrm flipV="1">
            <a:off x="2435225" y="4621213"/>
            <a:ext cx="236538" cy="139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4" name="Text Box 14"/>
          <p:cNvSpPr txBox="1">
            <a:spLocks noChangeArrowheads="1"/>
          </p:cNvSpPr>
          <p:nvPr/>
        </p:nvSpPr>
        <p:spPr bwMode="auto">
          <a:xfrm>
            <a:off x="487363" y="2706688"/>
            <a:ext cx="1595437"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Agregar datos de diversas fuentes</a:t>
            </a:r>
          </a:p>
        </p:txBody>
      </p:sp>
      <p:sp>
        <p:nvSpPr>
          <p:cNvPr id="25615" name="Line 15"/>
          <p:cNvSpPr>
            <a:spLocks noChangeShapeType="1"/>
          </p:cNvSpPr>
          <p:nvPr/>
        </p:nvSpPr>
        <p:spPr bwMode="auto">
          <a:xfrm flipV="1">
            <a:off x="1778000" y="3089275"/>
            <a:ext cx="309563"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6" name="Text Box 16"/>
          <p:cNvSpPr txBox="1">
            <a:spLocks noChangeArrowheads="1"/>
          </p:cNvSpPr>
          <p:nvPr/>
        </p:nvSpPr>
        <p:spPr bwMode="auto">
          <a:xfrm>
            <a:off x="674688" y="652463"/>
            <a:ext cx="2359025"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Análisis estadístico, visualización resultados</a:t>
            </a:r>
          </a:p>
        </p:txBody>
      </p:sp>
      <p:sp>
        <p:nvSpPr>
          <p:cNvPr id="25617" name="Line 17"/>
          <p:cNvSpPr>
            <a:spLocks noChangeShapeType="1"/>
          </p:cNvSpPr>
          <p:nvPr/>
        </p:nvSpPr>
        <p:spPr bwMode="auto">
          <a:xfrm>
            <a:off x="2516188" y="1322388"/>
            <a:ext cx="219075" cy="19208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0" name="CuadroTexto 19"/>
          <p:cNvSpPr txBox="1"/>
          <p:nvPr/>
        </p:nvSpPr>
        <p:spPr>
          <a:xfrm>
            <a:off x="703426" y="3565862"/>
            <a:ext cx="1142370" cy="553998"/>
          </a:xfrm>
          <a:prstGeom prst="rect">
            <a:avLst/>
          </a:prstGeom>
          <a:noFill/>
        </p:spPr>
        <p:txBody>
          <a:bodyPr wrap="square" rtlCol="0">
            <a:spAutoFit/>
          </a:bodyPr>
          <a:lstStyle/>
          <a:p>
            <a:pPr algn="ctr"/>
            <a:r>
              <a:rPr lang="es-ES" sz="1500" dirty="0" smtClean="0">
                <a:solidFill>
                  <a:srgbClr val="FF0000"/>
                </a:solidFill>
              </a:rPr>
              <a:t>Mapas cambio uso</a:t>
            </a:r>
            <a:endParaRPr lang="es-ES" sz="1500" dirty="0">
              <a:solidFill>
                <a:srgbClr val="FF0000"/>
              </a:solidFill>
            </a:endParaRPr>
          </a:p>
        </p:txBody>
      </p:sp>
    </p:spTree>
    <p:extLst>
      <p:ext uri="{BB962C8B-B14F-4D97-AF65-F5344CB8AC3E}">
        <p14:creationId xmlns:p14="http://schemas.microsoft.com/office/powerpoint/2010/main" val="40353296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301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301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3012"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3013"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3014" name="Rectangle 6"/>
          <p:cNvSpPr>
            <a:spLocks noGrp="1" noChangeArrowheads="1"/>
          </p:cNvSpPr>
          <p:nvPr>
            <p:ph type="body"/>
          </p:nvPr>
        </p:nvSpPr>
        <p:spPr>
          <a:xfrm>
            <a:off x="719137" y="431800"/>
            <a:ext cx="8224947" cy="5600700"/>
          </a:xfrm>
          <a:ln/>
        </p:spPr>
        <p:txBody>
          <a:bodyPr tIns="71495" anchor="t"/>
          <a:lstStyle/>
          <a:p>
            <a:pPr algn="l">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500" b="1" dirty="0"/>
              <a:t>Impactos, vulnerabilidad y adaptación de la </a:t>
            </a:r>
            <a:r>
              <a:rPr lang="es-ES" sz="2500" b="1" dirty="0" smtClean="0"/>
              <a:t>flora española </a:t>
            </a:r>
            <a:r>
              <a:rPr lang="es-ES" sz="2500" b="1" dirty="0"/>
              <a:t>al cambio climático (Felicísimo et al 2011; </a:t>
            </a:r>
            <a:r>
              <a:rPr lang="es-ES" sz="2500" b="1" dirty="0">
                <a:hlinkClick r:id="rId6"/>
              </a:rPr>
              <a:t>URL</a:t>
            </a:r>
            <a:r>
              <a:rPr lang="es-ES" sz="2500" b="1" dirty="0" smtClean="0"/>
              <a:t>)</a:t>
            </a:r>
          </a:p>
          <a:p>
            <a:pPr algn="l">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500" b="1" dirty="0"/>
          </a:p>
          <a:p>
            <a:pPr algn="l">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500" b="1" dirty="0"/>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400" b="1" dirty="0"/>
              <a:t>Objetivo</a:t>
            </a:r>
            <a:r>
              <a:rPr lang="es-ES" sz="2400" dirty="0"/>
              <a:t>: Predecir una situación futura probable de la flora española ante diversos escenarios de cambio climático</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400" b="1" dirty="0"/>
              <a:t>Métodos</a:t>
            </a:r>
            <a:r>
              <a:rPr lang="es-ES" sz="2400" dirty="0"/>
              <a:t>: Modelado de clima futuro y modelos de distribución</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400" b="1" dirty="0"/>
              <a:t>Resultados</a:t>
            </a:r>
            <a:r>
              <a:rPr lang="es-ES" sz="2400" dirty="0"/>
              <a:t>: Pérdidas de riqueza en CCAA entre -35 y -70%</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400" b="1" dirty="0"/>
              <a:t>Conclusiones</a:t>
            </a:r>
            <a:r>
              <a:rPr lang="es-ES" sz="2400" dirty="0"/>
              <a:t>: Lanzar líneas de investigación y diseñar propuestas de mitigación es fundamental.</a:t>
            </a:r>
          </a:p>
          <a:p>
            <a:pPr marL="341313" indent="-341313" algn="l">
              <a:spcBef>
                <a:spcPts val="800"/>
              </a:spcBef>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dirty="0"/>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403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403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4036" name="Rectangle 4"/>
          <p:cNvSpPr>
            <a:spLocks noGrp="1" noChangeArrowheads="1"/>
          </p:cNvSpPr>
          <p:nvPr>
            <p:ph type="title"/>
          </p:nvPr>
        </p:nvSpPr>
        <p:spPr>
          <a:xfrm>
            <a:off x="163513" y="211138"/>
            <a:ext cx="8980487"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Felicísimo et al. 2011</a:t>
            </a:r>
          </a:p>
        </p:txBody>
      </p:sp>
      <p:sp>
        <p:nvSpPr>
          <p:cNvPr id="4403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403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4039"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44040"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404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1100" y="993775"/>
            <a:ext cx="6472238" cy="4884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505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505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5060" name="Rectangle 4"/>
          <p:cNvSpPr>
            <a:spLocks noGrp="1" noChangeArrowheads="1"/>
          </p:cNvSpPr>
          <p:nvPr>
            <p:ph type="title"/>
          </p:nvPr>
        </p:nvSpPr>
        <p:spPr>
          <a:xfrm>
            <a:off x="163513" y="211138"/>
            <a:ext cx="8980487"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Felicísimo et al. 2011</a:t>
            </a:r>
          </a:p>
        </p:txBody>
      </p:sp>
      <p:sp>
        <p:nvSpPr>
          <p:cNvPr id="4506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506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5063"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45064"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506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338" y="1084263"/>
            <a:ext cx="7645400" cy="4641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608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608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6084" name="Rectangle 4"/>
          <p:cNvSpPr>
            <a:spLocks noGrp="1" noChangeArrowheads="1"/>
          </p:cNvSpPr>
          <p:nvPr>
            <p:ph type="title"/>
          </p:nvPr>
        </p:nvSpPr>
        <p:spPr>
          <a:xfrm>
            <a:off x="163513" y="211138"/>
            <a:ext cx="8980487"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Felicísimo et al. 2011</a:t>
            </a:r>
          </a:p>
        </p:txBody>
      </p:sp>
      <p:sp>
        <p:nvSpPr>
          <p:cNvPr id="46085"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6086" name="Rectangle 6"/>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46087" name="Text Box 7"/>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60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400" y="147638"/>
            <a:ext cx="8712200" cy="6710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0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0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08" name="Rectangle 4"/>
          <p:cNvSpPr>
            <a:spLocks noGrp="1" noChangeArrowheads="1"/>
          </p:cNvSpPr>
          <p:nvPr>
            <p:ph type="title"/>
          </p:nvPr>
        </p:nvSpPr>
        <p:spPr>
          <a:xfrm>
            <a:off x="163513" y="211138"/>
            <a:ext cx="8980487"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Felicísimo et al. 2011</a:t>
            </a:r>
          </a:p>
        </p:txBody>
      </p:sp>
      <p:sp>
        <p:nvSpPr>
          <p:cNvPr id="4710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711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7111"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47112"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711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8" y="1338263"/>
            <a:ext cx="4175125" cy="3595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1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075" y="1387475"/>
            <a:ext cx="4262438" cy="3486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15" name="Text Box 11"/>
          <p:cNvSpPr txBox="1">
            <a:spLocks noChangeArrowheads="1"/>
          </p:cNvSpPr>
          <p:nvPr/>
        </p:nvSpPr>
        <p:spPr bwMode="auto">
          <a:xfrm>
            <a:off x="533400" y="5122863"/>
            <a:ext cx="8088313"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Riqueza específica 2010 y 2100 (máximo=40)</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813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813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8132" name="Rectangle 4"/>
          <p:cNvSpPr>
            <a:spLocks noGrp="1" noChangeArrowheads="1"/>
          </p:cNvSpPr>
          <p:nvPr>
            <p:ph type="title"/>
          </p:nvPr>
        </p:nvSpPr>
        <p:spPr>
          <a:xfrm>
            <a:off x="685800" y="417513"/>
            <a:ext cx="77724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¿Y EL FUTURO?</a:t>
            </a:r>
            <a:br>
              <a:rPr lang="es-ES">
                <a:latin typeface="TlwgMono" charset="0"/>
              </a:rPr>
            </a:br>
            <a:endParaRPr lang="es-ES">
              <a:latin typeface="TlwgMono" charset="0"/>
            </a:endParaRPr>
          </a:p>
        </p:txBody>
      </p:sp>
      <p:sp>
        <p:nvSpPr>
          <p:cNvPr id="4813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813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8135" name="Rectangle 7"/>
          <p:cNvSpPr>
            <a:spLocks noGrp="1" noChangeArrowheads="1"/>
          </p:cNvSpPr>
          <p:nvPr>
            <p:ph type="body" idx="1"/>
          </p:nvPr>
        </p:nvSpPr>
        <p:spPr>
          <a:xfrm>
            <a:off x="693738" y="1314450"/>
            <a:ext cx="7772400" cy="3840163"/>
          </a:xfrm>
          <a:ln/>
        </p:spPr>
        <p:txBody>
          <a:bodyPr tIns="69732"/>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a:solidFill>
                  <a:srgbClr val="800000"/>
                </a:solidFill>
              </a:rPr>
              <a:t>Dificultades económicas frenan los fondos y falta personal especializado</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a:t>Las necesidades de gestión territorial están creando oportunidades (Observatorio de Cambio Global)</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a:t>Todas las ciencias dependerán de la utilización intensiva de medios informáticos</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5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5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9156" name="Rectangle 4"/>
          <p:cNvSpPr>
            <a:spLocks noGrp="1" noChangeArrowheads="1"/>
          </p:cNvSpPr>
          <p:nvPr>
            <p:ph type="title"/>
          </p:nvPr>
        </p:nvSpPr>
        <p:spPr>
          <a:xfrm>
            <a:off x="646113" y="1925638"/>
            <a:ext cx="77724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RETO 1</a:t>
            </a:r>
          </a:p>
        </p:txBody>
      </p:sp>
      <p:sp>
        <p:nvSpPr>
          <p:cNvPr id="4915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915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17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17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2"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717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717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717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017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017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0180" name="Rectangle 4"/>
          <p:cNvSpPr>
            <a:spLocks noGrp="1" noChangeArrowheads="1"/>
          </p:cNvSpPr>
          <p:nvPr>
            <p:ph type="title"/>
          </p:nvPr>
        </p:nvSpPr>
        <p:spPr>
          <a:xfrm>
            <a:off x="685800" y="417513"/>
            <a:ext cx="77724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EJERCICIO</a:t>
            </a:r>
          </a:p>
        </p:txBody>
      </p:sp>
      <p:sp>
        <p:nvSpPr>
          <p:cNvPr id="5018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5018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50183" name="Rectangle 7"/>
          <p:cNvSpPr>
            <a:spLocks noGrp="1" noChangeArrowheads="1"/>
          </p:cNvSpPr>
          <p:nvPr>
            <p:ph type="body" idx="1"/>
          </p:nvPr>
        </p:nvSpPr>
        <p:spPr>
          <a:xfrm>
            <a:off x="693738" y="1679575"/>
            <a:ext cx="7772400" cy="3840163"/>
          </a:xfrm>
          <a:ln/>
        </p:spPr>
        <p:txBody>
          <a:bodyPr tIns="69732"/>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a:t>Buscar un artículo científico sobre un área temática de tu interés que esté basado en métodos propios de la ecoinformática</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a:t>Resume el artículo en 4 diapositivas: objetivos, métodos, resultados y conclusiones.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a:t>Exponerlo en tres minutos</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19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19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6"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819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19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8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21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21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20"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CONOCEMOS MUY POCO...</a:t>
            </a:r>
            <a:br>
              <a:rPr lang="es-ES">
                <a:latin typeface="TlwgMono" charset="0"/>
              </a:rPr>
            </a:br>
            <a:endParaRPr lang="es-ES">
              <a:latin typeface="TlwgMono" charset="0"/>
            </a:endParaRPr>
          </a:p>
        </p:txBody>
      </p:sp>
      <p:sp>
        <p:nvSpPr>
          <p:cNvPr id="922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22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4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4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244"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Y ADEMÁS...</a:t>
            </a:r>
            <a:br>
              <a:rPr lang="es-ES">
                <a:latin typeface="TlwgMono" charset="0"/>
              </a:rPr>
            </a:br>
            <a:endParaRPr lang="es-ES">
              <a:latin typeface="TlwgMono" charset="0"/>
            </a:endParaRPr>
          </a:p>
        </p:txBody>
      </p:sp>
      <p:sp>
        <p:nvSpPr>
          <p:cNvPr id="1024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24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024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126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126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268" name="Rectangle 4"/>
          <p:cNvSpPr>
            <a:spLocks noGrp="1" noChangeArrowheads="1"/>
          </p:cNvSpPr>
          <p:nvPr>
            <p:ph type="title"/>
          </p:nvPr>
        </p:nvSpPr>
        <p:spPr>
          <a:xfrm>
            <a:off x="0" y="417513"/>
            <a:ext cx="9144000" cy="1528762"/>
          </a:xfrm>
          <a:ln/>
        </p:spPr>
        <p:txBody>
          <a:bodyPr tIns="123912"/>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600">
                <a:latin typeface="TlwgMono" charset="0"/>
              </a:rPr>
              <a:t>DEFORESTACIÓN Y CAMBIO DE USOS</a:t>
            </a:r>
            <a:r>
              <a:rPr lang="es-ES">
                <a:latin typeface="TlwgMono" charset="0"/>
              </a:rPr>
              <a:t/>
            </a:r>
            <a:br>
              <a:rPr lang="es-ES">
                <a:latin typeface="TlwgMono" charset="0"/>
              </a:rPr>
            </a:br>
            <a:endParaRPr lang="es-ES">
              <a:latin typeface="TlwgMono" charset="0"/>
            </a:endParaRPr>
          </a:p>
        </p:txBody>
      </p:sp>
      <p:sp>
        <p:nvSpPr>
          <p:cNvPr id="1126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27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12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ＭＳ Ｐゴシック"/>
        <a:cs typeface="DejaVu Sans"/>
      </a:majorFont>
      <a:minorFont>
        <a:latin typeface="Times New Roman"/>
        <a:ea typeface="ＭＳ Ｐゴシック"/>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ea typeface="ＭＳ Ｐゴシック"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ea typeface="ＭＳ Ｐゴシック" charset="0"/>
            <a:cs typeface="DejaVu Sans"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881</TotalTime>
  <Words>6349</Words>
  <Application>Microsoft Macintosh PowerPoint</Application>
  <PresentationFormat>Presentación en pantalla (4:3)</PresentationFormat>
  <Paragraphs>479</Paragraphs>
  <Slides>50</Slides>
  <Notes>50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50</vt:i4>
      </vt:variant>
    </vt:vector>
  </HeadingPairs>
  <TitlesOfParts>
    <vt:vector size="56" baseType="lpstr">
      <vt:lpstr>Times New Roman</vt:lpstr>
      <vt:lpstr>DejaVu Sans</vt:lpstr>
      <vt:lpstr>TlwgMono</vt:lpstr>
      <vt:lpstr>Arial</vt:lpstr>
      <vt:lpstr>Tlwg Typo</vt:lpstr>
      <vt:lpstr>Tema de Office</vt:lpstr>
      <vt:lpstr>Presentación de PowerPoint</vt:lpstr>
      <vt:lpstr>LA NATURALEZA ES COMPLEJA </vt:lpstr>
      <vt:lpstr>LA NATURALEZA ES COMPLEJA </vt:lpstr>
      <vt:lpstr>LA NATURALEZA ES COMPLEJA </vt:lpstr>
      <vt:lpstr>LA NATURALEZA ES COMPLEJA </vt:lpstr>
      <vt:lpstr>LA NATURALEZA ES COMPLEJA </vt:lpstr>
      <vt:lpstr>CONOCEMOS MUY POCO... </vt:lpstr>
      <vt:lpstr>Y ADEMÁS... </vt:lpstr>
      <vt:lpstr>DEFORESTACIÓN Y CAMBIO DE USOS </vt:lpstr>
      <vt:lpstr>CAMBIO DEL CLIMA </vt:lpstr>
      <vt:lpstr>CONTAMINACIÓN </vt:lpstr>
      <vt:lpstr>COMO RESULTADO... </vt:lpstr>
      <vt:lpstr>¡TENEMOS PROBLEMAS! </vt:lpstr>
      <vt:lpstr>LA CIENCIA INFORMÁTICA AVANZA MUY RÁPIDO </vt:lpstr>
      <vt:lpstr>LA CAPACIDAD DE CAPTURAR DATOS TAMBIÉN </vt:lpstr>
      <vt:lpstr> CON LOS ORDENADORES, LOS DATOS Y EL CONOCIMIENTO CIENTÍFICO... </vt:lpstr>
      <vt:lpstr>¿QUÉ ES LA ECOINFORMÁTICA?</vt:lpstr>
      <vt:lpstr>¿QUÉ ES LA ECOINFORMÁTICA?</vt:lpstr>
      <vt:lpstr>HABILIDADES NECESARIAS</vt:lpstr>
      <vt:lpstr>LA ECOINFORMÁTICA ES UNA DISCIPLINA EMERGENTE </vt:lpstr>
      <vt:lpstr>UNA DISCIPLINA DENTRO DE LA ECOINFORMÁTICA </vt:lpstr>
      <vt:lpstr>LA MADRE DE LA ECOINFORMÁTICA </vt:lpstr>
      <vt:lpstr>Ciclo de vida del dato ecológico</vt:lpstr>
      <vt:lpstr>ALGUNOS EJEMPLOS DE APLICACIONES DE LA ECOINFORMÁTICA</vt:lpstr>
      <vt:lpstr>Ciclo de vida del dato ecológico</vt:lpstr>
      <vt:lpstr>Redes de captura de información ecológica: NEON</vt:lpstr>
      <vt:lpstr>Redes de captura de información ecológica: NEON</vt:lpstr>
      <vt:lpstr>Redes de captura de información ecológica: NEON</vt:lpstr>
      <vt:lpstr>Redes de captura de información ecológica: NEON ¿Qué información generarán?</vt:lpstr>
      <vt:lpstr>Redes de captura de información ecológica: NEON ¿Cómo se organizará todo?</vt:lpstr>
      <vt:lpstr>Redes de captura de información ecológica: NEON y el Observatorio de Sierra Nevada</vt:lpstr>
      <vt:lpstr>Ciclo de vida del dato ecológico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Ciclo de vida del dato ecológico</vt:lpstr>
      <vt:lpstr>Presentación de PowerPoint</vt:lpstr>
      <vt:lpstr>Felicísimo et al. 2011</vt:lpstr>
      <vt:lpstr>Felicísimo et al. 2011</vt:lpstr>
      <vt:lpstr>Felicísimo et al. 2011</vt:lpstr>
      <vt:lpstr>Felicísimo et al. 2011</vt:lpstr>
      <vt:lpstr>¿Y EL FUTURO? </vt:lpstr>
      <vt:lpstr>RETO 1</vt:lpstr>
      <vt:lpstr>EJERCICIO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sit amet</dc:title>
  <dc:creator>Mr. Sanches</dc:creator>
  <cp:lastModifiedBy>Francisco Javier Bonet García</cp:lastModifiedBy>
  <cp:revision>66</cp:revision>
  <cp:lastPrinted>1601-01-01T00:00:00Z</cp:lastPrinted>
  <dcterms:created xsi:type="dcterms:W3CDTF">2009-06-10T21:00:12Z</dcterms:created>
  <dcterms:modified xsi:type="dcterms:W3CDTF">2015-01-08T13:29:49Z</dcterms:modified>
</cp:coreProperties>
</file>